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6"/>
  </p:notesMasterIdLst>
  <p:sldIdLst>
    <p:sldId id="274" r:id="rId2"/>
    <p:sldId id="280" r:id="rId3"/>
    <p:sldId id="263" r:id="rId4"/>
    <p:sldId id="282" r:id="rId5"/>
  </p:sldIdLst>
  <p:sldSz cx="6858000" cy="9144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4718" autoAdjust="0"/>
  </p:normalViewPr>
  <p:slideViewPr>
    <p:cSldViewPr>
      <p:cViewPr varScale="1">
        <p:scale>
          <a:sx n="59" d="100"/>
          <a:sy n="59" d="100"/>
        </p:scale>
        <p:origin x="2256" y="178"/>
      </p:cViewPr>
      <p:guideLst>
        <p:guide orient="horz" pos="2880"/>
        <p:guide pos="2160"/>
      </p:guideLst>
    </p:cSldViewPr>
  </p:slideViewPr>
  <p:outlineViewPr>
    <p:cViewPr>
      <p:scale>
        <a:sx n="33" d="100"/>
        <a:sy n="33" d="100"/>
      </p:scale>
      <p:origin x="54" y="12732"/>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6BA63EBE-F3D1-44CE-A320-937FD324E7BC}" type="datetimeFigureOut">
              <a:rPr lang="fr-FR" smtClean="0"/>
              <a:pPr/>
              <a:t>05/08/2025</a:t>
            </a:fld>
            <a:endParaRPr lang="fr-FR"/>
          </a:p>
        </p:txBody>
      </p:sp>
      <p:sp>
        <p:nvSpPr>
          <p:cNvPr id="4" name="Espace réservé de l'image des diapositives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9F36410-8EC2-45ED-8D53-B9C0EF435A90}" type="slidenum">
              <a:rPr lang="fr-FR" smtClean="0"/>
              <a:pPr/>
              <a:t>‹N°›</a:t>
            </a:fld>
            <a:endParaRPr lang="fr-FR"/>
          </a:p>
        </p:txBody>
      </p:sp>
    </p:spTree>
    <p:extLst>
      <p:ext uri="{BB962C8B-B14F-4D97-AF65-F5344CB8AC3E}">
        <p14:creationId xmlns:p14="http://schemas.microsoft.com/office/powerpoint/2010/main" val="75904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812801"/>
            <a:ext cx="5829300" cy="5689600"/>
          </a:xfrm>
        </p:spPr>
        <p:txBody>
          <a:bodyPr anchor="b">
            <a:noAutofit/>
          </a:bodyPr>
          <a:lstStyle>
            <a:lvl1pPr>
              <a:lnSpc>
                <a:spcPct val="100000"/>
              </a:lnSpc>
              <a:defRPr sz="8000"/>
            </a:lvl1pPr>
          </a:lstStyle>
          <a:p>
            <a:r>
              <a:rPr lang="fr-FR"/>
              <a:t>Modifiez le style du titre</a:t>
            </a:r>
            <a:endParaRPr lang="en-US" dirty="0"/>
          </a:p>
        </p:txBody>
      </p:sp>
      <p:sp>
        <p:nvSpPr>
          <p:cNvPr id="3" name="Subtitle 2"/>
          <p:cNvSpPr>
            <a:spLocks noGrp="1"/>
          </p:cNvSpPr>
          <p:nvPr>
            <p:ph type="subTitle" idx="1"/>
          </p:nvPr>
        </p:nvSpPr>
        <p:spPr>
          <a:xfrm>
            <a:off x="1028700" y="6604000"/>
            <a:ext cx="4800600" cy="16256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2372AB0E-49B0-4276-8C8D-2D027D2D8302}" type="datetime1">
              <a:rPr lang="fr-FR" smtClean="0"/>
              <a:pPr/>
              <a:t>05/08/2025</a:t>
            </a:fld>
            <a:endParaRPr lang="fr-FR"/>
          </a:p>
        </p:txBody>
      </p:sp>
      <p:sp>
        <p:nvSpPr>
          <p:cNvPr id="8" name="Slide Number Placeholder 7"/>
          <p:cNvSpPr>
            <a:spLocks noGrp="1"/>
          </p:cNvSpPr>
          <p:nvPr>
            <p:ph type="sldNum" sz="quarter" idx="11"/>
          </p:nvPr>
        </p:nvSpPr>
        <p:spPr/>
        <p:txBody>
          <a:bodyPr/>
          <a:lstStyle/>
          <a:p>
            <a:fld id="{5D40BF6B-19AB-4BC0-A721-775F63148305}" type="slidenum">
              <a:rPr lang="fr-FR" smtClean="0"/>
              <a:pPr/>
              <a:t>‹N°›</a:t>
            </a:fld>
            <a:endParaRPr lang="fr-FR"/>
          </a:p>
        </p:txBody>
      </p:sp>
      <p:sp>
        <p:nvSpPr>
          <p:cNvPr id="9" name="Footer Placeholder 8"/>
          <p:cNvSpPr>
            <a:spLocks noGrp="1"/>
          </p:cNvSpPr>
          <p:nvPr>
            <p:ph type="ftr" sz="quarter" idx="12"/>
          </p:nvPr>
        </p:nvSpPr>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54D7FAE2-E723-46A8-8EA0-12601C839559}" type="datetime1">
              <a:rPr lang="fr-FR" smtClean="0"/>
              <a:pPr/>
              <a:t>05/08/2025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99DDADAF-C3AB-4F67-8FE5-961BC28DAE47}" type="datetime1">
              <a:rPr lang="fr-FR" smtClean="0"/>
              <a:pPr/>
              <a:t>05/08/2025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D7868A3-A6B6-4887-A128-C73CCCC4FEB7}" type="datetime1">
              <a:rPr lang="fr-FR" smtClean="0"/>
              <a:pPr/>
              <a:t>05/08/2025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41735" y="1828801"/>
            <a:ext cx="5829300" cy="3340100"/>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FR"/>
              <a:t>Modifiez le style du titre</a:t>
            </a:r>
            <a:endParaRPr lang="en-US" dirty="0"/>
          </a:p>
        </p:txBody>
      </p:sp>
      <p:sp>
        <p:nvSpPr>
          <p:cNvPr id="3" name="Text Placeholder 2"/>
          <p:cNvSpPr>
            <a:spLocks noGrp="1"/>
          </p:cNvSpPr>
          <p:nvPr>
            <p:ph type="body" idx="1"/>
          </p:nvPr>
        </p:nvSpPr>
        <p:spPr>
          <a:xfrm>
            <a:off x="541735" y="5425018"/>
            <a:ext cx="5829300" cy="1509183"/>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FF66951-2322-4095-956E-FBFF831DB00C}" type="datetime1">
              <a:rPr lang="fr-FR" smtClean="0"/>
              <a:pPr/>
              <a:t>05/08/2025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D40BF6B-19AB-4BC0-A721-775F63148305}" type="slidenum">
              <a:rPr lang="fr-FR" smtClean="0"/>
              <a:pPr/>
              <a:t>‹N°›</a:t>
            </a:fld>
            <a:endParaRPr lang="fr-FR"/>
          </a:p>
        </p:txBody>
      </p:sp>
      <p:sp>
        <p:nvSpPr>
          <p:cNvPr id="7" name="Oval 6"/>
          <p:cNvSpPr/>
          <p:nvPr/>
        </p:nvSpPr>
        <p:spPr>
          <a:xfrm>
            <a:off x="3371850" y="5232400"/>
            <a:ext cx="63579" cy="11302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21869" y="5232400"/>
            <a:ext cx="63579" cy="11302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222546" y="5232400"/>
            <a:ext cx="63579" cy="11302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4" name="Content Placeholder 3"/>
          <p:cNvSpPr>
            <a:spLocks noGrp="1"/>
          </p:cNvSpPr>
          <p:nvPr>
            <p:ph sz="half" idx="2"/>
          </p:nvPr>
        </p:nvSpPr>
        <p:spPr>
          <a:xfrm>
            <a:off x="3486150" y="2133601"/>
            <a:ext cx="3028950" cy="6034617"/>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3C42E2F-B56F-4F8B-AE88-A5CB64D5AF4A}" type="datetime1">
              <a:rPr lang="fr-FR" smtClean="0"/>
              <a:pPr/>
              <a:t>05/08/2025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D40BF6B-19AB-4BC0-A721-775F63148305}" type="slidenum">
              <a:rPr lang="fr-FR" smtClean="0"/>
              <a:pPr/>
              <a:t>‹N°›</a:t>
            </a:fld>
            <a:endParaRPr lang="fr-FR"/>
          </a:p>
        </p:txBody>
      </p:sp>
      <p:sp>
        <p:nvSpPr>
          <p:cNvPr id="9" name="Content Placeholder 8"/>
          <p:cNvSpPr>
            <a:spLocks noGrp="1"/>
          </p:cNvSpPr>
          <p:nvPr>
            <p:ph sz="quarter" idx="13"/>
          </p:nvPr>
        </p:nvSpPr>
        <p:spPr>
          <a:xfrm>
            <a:off x="274320" y="2133600"/>
            <a:ext cx="3031236" cy="603504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a:p>
        </p:txBody>
      </p:sp>
      <p:sp>
        <p:nvSpPr>
          <p:cNvPr id="3" name="Text Placeholder 2"/>
          <p:cNvSpPr>
            <a:spLocks noGrp="1"/>
          </p:cNvSpPr>
          <p:nvPr>
            <p:ph type="body" idx="1"/>
          </p:nvPr>
        </p:nvSpPr>
        <p:spPr>
          <a:xfrm>
            <a:off x="342900" y="2133600"/>
            <a:ext cx="3030141" cy="8128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5" name="Text Placeholder 4"/>
          <p:cNvSpPr>
            <a:spLocks noGrp="1"/>
          </p:cNvSpPr>
          <p:nvPr>
            <p:ph type="body" sz="quarter" idx="3"/>
          </p:nvPr>
        </p:nvSpPr>
        <p:spPr>
          <a:xfrm>
            <a:off x="3486151" y="2133600"/>
            <a:ext cx="3031331" cy="8128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7" name="Date Placeholder 6"/>
          <p:cNvSpPr>
            <a:spLocks noGrp="1"/>
          </p:cNvSpPr>
          <p:nvPr>
            <p:ph type="dt" sz="half" idx="10"/>
          </p:nvPr>
        </p:nvSpPr>
        <p:spPr/>
        <p:txBody>
          <a:bodyPr/>
          <a:lstStyle/>
          <a:p>
            <a:fld id="{F982C695-42E3-4311-B1D6-BECD46B1F31A}" type="datetime1">
              <a:rPr lang="fr-FR" smtClean="0"/>
              <a:pPr/>
              <a:t>05/08/2025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D40BF6B-19AB-4BC0-A721-775F63148305}" type="slidenum">
              <a:rPr lang="fr-FR" smtClean="0"/>
              <a:pPr/>
              <a:t>‹N°›</a:t>
            </a:fld>
            <a:endParaRPr lang="fr-FR"/>
          </a:p>
        </p:txBody>
      </p:sp>
      <p:sp>
        <p:nvSpPr>
          <p:cNvPr id="11" name="Content Placeholder 10"/>
          <p:cNvSpPr>
            <a:spLocks noGrp="1"/>
          </p:cNvSpPr>
          <p:nvPr>
            <p:ph sz="quarter" idx="13"/>
          </p:nvPr>
        </p:nvSpPr>
        <p:spPr>
          <a:xfrm>
            <a:off x="342900" y="2950464"/>
            <a:ext cx="3031236" cy="5218176"/>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3" name="Content Placeholder 12"/>
          <p:cNvSpPr>
            <a:spLocks noGrp="1"/>
          </p:cNvSpPr>
          <p:nvPr>
            <p:ph sz="quarter" idx="14"/>
          </p:nvPr>
        </p:nvSpPr>
        <p:spPr>
          <a:xfrm>
            <a:off x="3504438" y="2950465"/>
            <a:ext cx="3031236" cy="5217583"/>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59FC8C3-441A-4E6C-BED1-A9AF97727163}" type="datetime1">
              <a:rPr lang="fr-FR" smtClean="0"/>
              <a:pPr/>
              <a:t>05/08/2025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F95A3-ACCD-443F-8E6E-E253A1919B2A}" type="datetime1">
              <a:rPr lang="fr-FR" smtClean="0"/>
              <a:pPr/>
              <a:t>05/08/2025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430316" y="355600"/>
            <a:ext cx="2256235" cy="27940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fr-FR"/>
              <a:t>Modifiez le style du titre</a:t>
            </a:r>
            <a:endParaRPr lang="en-US" dirty="0"/>
          </a:p>
        </p:txBody>
      </p:sp>
      <p:sp>
        <p:nvSpPr>
          <p:cNvPr id="3" name="Content Placeholder 2"/>
          <p:cNvSpPr>
            <a:spLocks noGrp="1"/>
          </p:cNvSpPr>
          <p:nvPr>
            <p:ph idx="1"/>
          </p:nvPr>
        </p:nvSpPr>
        <p:spPr>
          <a:xfrm>
            <a:off x="539353" y="364067"/>
            <a:ext cx="3746897"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430316" y="3251201"/>
            <a:ext cx="2256235" cy="4917017"/>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BF61C54E-8C46-4CB4-9FE8-72CC4A6848D6}" type="datetime1">
              <a:rPr lang="fr-FR" smtClean="0"/>
              <a:pPr/>
              <a:t>05/08/2025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259682" y="304800"/>
            <a:ext cx="4283868" cy="1193800"/>
          </a:xfrm>
        </p:spPr>
        <p:txBody>
          <a:bodyPr anchor="b"/>
          <a:lstStyle>
            <a:lvl1pPr algn="ctr">
              <a:lnSpc>
                <a:spcPct val="100000"/>
              </a:lnSpc>
              <a:defRPr sz="2800" b="0"/>
            </a:lvl1pPr>
          </a:lstStyle>
          <a:p>
            <a:r>
              <a:rPr lang="fr-FR"/>
              <a:t>Modifiez le style du titre</a:t>
            </a:r>
            <a:endParaRPr lang="en-US" dirty="0"/>
          </a:p>
        </p:txBody>
      </p:sp>
      <p:sp>
        <p:nvSpPr>
          <p:cNvPr id="3" name="Picture Placeholder 2"/>
          <p:cNvSpPr>
            <a:spLocks noGrp="1"/>
          </p:cNvSpPr>
          <p:nvPr>
            <p:ph type="pic" idx="1"/>
          </p:nvPr>
        </p:nvSpPr>
        <p:spPr>
          <a:xfrm>
            <a:off x="1131095" y="1524000"/>
            <a:ext cx="4541043" cy="6054725"/>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259682" y="7747000"/>
            <a:ext cx="4283868" cy="7112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6017B640-4351-4722-AB5B-7819B671E478}" type="datetime1">
              <a:rPr lang="fr-FR" smtClean="0"/>
              <a:pPr/>
              <a:t>05/08/2025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D40BF6B-19AB-4BC0-A721-775F6314830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0"/>
            <a:ext cx="6172200" cy="2133600"/>
          </a:xfrm>
          <a:prstGeom prst="rect">
            <a:avLst/>
          </a:prstGeom>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72511" y="8475134"/>
            <a:ext cx="1564481" cy="486833"/>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B73F06E-FB1B-45B2-845A-0CFD1F0EB2FB}" type="datetime1">
              <a:rPr lang="fr-FR" smtClean="0"/>
              <a:pPr/>
              <a:t>05/08/2025</a:t>
            </a:fld>
            <a:endParaRPr lang="fr-FR"/>
          </a:p>
        </p:txBody>
      </p:sp>
      <p:sp>
        <p:nvSpPr>
          <p:cNvPr id="5" name="Footer Placeholder 4"/>
          <p:cNvSpPr>
            <a:spLocks noGrp="1"/>
          </p:cNvSpPr>
          <p:nvPr>
            <p:ph type="ftr" sz="quarter" idx="3"/>
          </p:nvPr>
        </p:nvSpPr>
        <p:spPr>
          <a:xfrm>
            <a:off x="494374" y="8475134"/>
            <a:ext cx="2135981" cy="486833"/>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fr-FR"/>
          </a:p>
        </p:txBody>
      </p:sp>
      <p:sp>
        <p:nvSpPr>
          <p:cNvPr id="6" name="Slide Number Placeholder 5"/>
          <p:cNvSpPr>
            <a:spLocks noGrp="1"/>
          </p:cNvSpPr>
          <p:nvPr>
            <p:ph type="sldNum" sz="quarter" idx="4"/>
          </p:nvPr>
        </p:nvSpPr>
        <p:spPr>
          <a:xfrm>
            <a:off x="6407459" y="8475134"/>
            <a:ext cx="421481" cy="486833"/>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D40BF6B-19AB-4BC0-A721-775F63148305}" type="slidenum">
              <a:rPr lang="fr-FR" smtClean="0"/>
              <a:pPr/>
              <a:t>‹N°›</a:t>
            </a:fld>
            <a:endParaRPr lang="fr-FR"/>
          </a:p>
        </p:txBody>
      </p:sp>
      <p:sp>
        <p:nvSpPr>
          <p:cNvPr id="7" name="Oval 6"/>
          <p:cNvSpPr/>
          <p:nvPr/>
        </p:nvSpPr>
        <p:spPr>
          <a:xfrm>
            <a:off x="6343320" y="8665846"/>
            <a:ext cx="63579" cy="11302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426839" y="8665846"/>
            <a:ext cx="63579" cy="113029"/>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ervice.enfance@mairie-porcheville.fr" TargetMode="External"/><Relationship Id="rId2" Type="http://schemas.openxmlformats.org/officeDocument/2006/relationships/hyperlink" Target="http://www.porcheville.fr/" TargetMode="Externa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hyperlink" Target="mailto:oisirs.culture@mairie-porcheville.f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8630" y="1376775"/>
            <a:ext cx="5600700" cy="1524000"/>
          </a:xfrm>
          <a:effectLst>
            <a:outerShdw blurRad="50800" dist="38100" dir="2700000" algn="tl" rotWithShape="0">
              <a:prstClr val="black">
                <a:alpha val="40000"/>
              </a:prstClr>
            </a:outerShdw>
          </a:effectLst>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4400" b="1" dirty="0">
                <a:ln w="11430"/>
                <a:solidFill>
                  <a:schemeClr val="tx1"/>
                </a:solidFill>
                <a:effectLst/>
                <a:latin typeface="Corbel" panose="020B0503020204020204" pitchFamily="34" charset="0"/>
              </a:rPr>
              <a:t>DOSSIER</a:t>
            </a:r>
            <a:r>
              <a:rPr lang="fr-FR" sz="4400" b="1" dirty="0">
                <a:ln w="11430"/>
                <a:solidFill>
                  <a:schemeClr val="tx1"/>
                </a:solidFill>
                <a:effectLst>
                  <a:outerShdw blurRad="50800" dist="39000" dir="5460000" algn="tl">
                    <a:srgbClr val="000000">
                      <a:alpha val="38000"/>
                    </a:srgbClr>
                  </a:outerShdw>
                </a:effectLst>
                <a:latin typeface="Corbel" panose="020B0503020204020204" pitchFamily="34" charset="0"/>
              </a:rPr>
              <a:t> D’INSCRIPTION </a:t>
            </a:r>
          </a:p>
        </p:txBody>
      </p:sp>
      <p:sp>
        <p:nvSpPr>
          <p:cNvPr id="4" name="Espace réservé du numéro de diapositive 3"/>
          <p:cNvSpPr>
            <a:spLocks noGrp="1"/>
          </p:cNvSpPr>
          <p:nvPr>
            <p:ph type="sldNum" sz="quarter" idx="12"/>
          </p:nvPr>
        </p:nvSpPr>
        <p:spPr/>
        <p:txBody>
          <a:bodyPr/>
          <a:lstStyle/>
          <a:p>
            <a:fld id="{5D40BF6B-19AB-4BC0-A721-775F63148305}" type="slidenum">
              <a:rPr lang="fr-FR" smtClean="0"/>
              <a:pPr/>
              <a:t>1</a:t>
            </a:fld>
            <a:endParaRPr lang="fr-FR" dirty="0"/>
          </a:p>
        </p:txBody>
      </p:sp>
      <p:sp>
        <p:nvSpPr>
          <p:cNvPr id="9" name="ZoneTexte 8"/>
          <p:cNvSpPr txBox="1"/>
          <p:nvPr/>
        </p:nvSpPr>
        <p:spPr>
          <a:xfrm>
            <a:off x="2312876" y="8244408"/>
            <a:ext cx="2232248" cy="338554"/>
          </a:xfrm>
          <a:prstGeom prst="rect">
            <a:avLst/>
          </a:prstGeom>
          <a:noFill/>
        </p:spPr>
        <p:txBody>
          <a:bodyPr wrap="square" rtlCol="0">
            <a:spAutoFit/>
          </a:bodyPr>
          <a:lstStyle/>
          <a:p>
            <a:pPr algn="ctr"/>
            <a:r>
              <a:rPr lang="fr-FR" sz="1600" b="1" dirty="0">
                <a:solidFill>
                  <a:schemeClr val="accent1">
                    <a:lumMod val="50000"/>
                  </a:schemeClr>
                </a:solidFill>
              </a:rPr>
              <a:t>À déposer en mairie</a:t>
            </a:r>
          </a:p>
        </p:txBody>
      </p:sp>
      <p:sp>
        <p:nvSpPr>
          <p:cNvPr id="16388" name="AutoShape 4" descr="Résultat de recherche d'images pour &quot;dessin mappemonde&quot;"/>
          <p:cNvSpPr>
            <a:spLocks noChangeAspect="1" noChangeArrowheads="1"/>
          </p:cNvSpPr>
          <p:nvPr/>
        </p:nvSpPr>
        <p:spPr bwMode="auto">
          <a:xfrm>
            <a:off x="155575"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40" y="-464920"/>
            <a:ext cx="1944216" cy="1944216"/>
          </a:xfrm>
          <a:prstGeom prst="rect">
            <a:avLst/>
          </a:prstGeom>
        </p:spPr>
      </p:pic>
      <p:pic>
        <p:nvPicPr>
          <p:cNvPr id="14" name="Image 13">
            <a:extLst>
              <a:ext uri="{FF2B5EF4-FFF2-40B4-BE49-F238E27FC236}">
                <a16:creationId xmlns:a16="http://schemas.microsoft.com/office/drawing/2014/main" id="{CD658F07-57B4-5AE4-571B-D6E4D7B809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53995" y="3779912"/>
            <a:ext cx="4550010" cy="220067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5" name="Rectangle : coins arrondis 14">
            <a:extLst>
              <a:ext uri="{FF2B5EF4-FFF2-40B4-BE49-F238E27FC236}">
                <a16:creationId xmlns:a16="http://schemas.microsoft.com/office/drawing/2014/main" id="{7B75D2D4-A9F5-1382-E4A4-0680FFEE5E5E}"/>
              </a:ext>
            </a:extLst>
          </p:cNvPr>
          <p:cNvSpPr/>
          <p:nvPr/>
        </p:nvSpPr>
        <p:spPr>
          <a:xfrm>
            <a:off x="188640" y="7092280"/>
            <a:ext cx="6408711" cy="965721"/>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1600" dirty="0">
                <a:latin typeface="Calibri" panose="020F0502020204030204" pitchFamily="34" charset="0"/>
                <a:ea typeface="Calibri" panose="020F0502020204030204" pitchFamily="34" charset="0"/>
                <a:cs typeface="Calibri" panose="020F0502020204030204" pitchFamily="34" charset="0"/>
              </a:rPr>
              <a:t>18 boulevard Lucien </a:t>
            </a:r>
            <a:r>
              <a:rPr lang="fr-FR" sz="1600" dirty="0" err="1">
                <a:latin typeface="Calibri" panose="020F0502020204030204" pitchFamily="34" charset="0"/>
                <a:ea typeface="Calibri" panose="020F0502020204030204" pitchFamily="34" charset="0"/>
                <a:cs typeface="Calibri" panose="020F0502020204030204" pitchFamily="34" charset="0"/>
              </a:rPr>
              <a:t>Bourjalliat</a:t>
            </a:r>
            <a:r>
              <a:rPr lang="fr-FR" sz="1600" dirty="0">
                <a:latin typeface="Calibri" panose="020F0502020204030204" pitchFamily="34" charset="0"/>
                <a:ea typeface="Calibri" panose="020F0502020204030204" pitchFamily="34" charset="0"/>
                <a:cs typeface="Calibri" panose="020F0502020204030204" pitchFamily="34" charset="0"/>
              </a:rPr>
              <a:t> </a:t>
            </a:r>
          </a:p>
          <a:p>
            <a:pPr algn="ctr"/>
            <a:r>
              <a:rPr lang="fr-FR" sz="1600" dirty="0">
                <a:latin typeface="Calibri" panose="020F0502020204030204" pitchFamily="34" charset="0"/>
                <a:ea typeface="Calibri" panose="020F0502020204030204" pitchFamily="34" charset="0"/>
                <a:cs typeface="Calibri" panose="020F0502020204030204" pitchFamily="34" charset="0"/>
              </a:rPr>
              <a:t>06.76.75.80.44 ou 01.30.63.30.80 </a:t>
            </a:r>
          </a:p>
          <a:p>
            <a:pPr algn="ctr"/>
            <a:r>
              <a:rPr lang="fr-FR" sz="1600" dirty="0">
                <a:latin typeface="Calibri" panose="020F0502020204030204" pitchFamily="34" charset="0"/>
                <a:ea typeface="Calibri" panose="020F0502020204030204" pitchFamily="34" charset="0"/>
                <a:cs typeface="Calibri" panose="020F0502020204030204" pitchFamily="34" charset="0"/>
              </a:rPr>
              <a:t>loisirs.culture@mairie-porcheville.fr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60648" y="539552"/>
            <a:ext cx="6425952" cy="936104"/>
          </a:xfrm>
        </p:spPr>
        <p:txBody>
          <a:bodyPr>
            <a:normAutofit/>
          </a:bodyPr>
          <a:lstStyle/>
          <a:p>
            <a:pPr algn="ctr"/>
            <a:r>
              <a:rPr lang="fr-FR" sz="3500" b="1" dirty="0">
                <a:solidFill>
                  <a:srgbClr val="006666"/>
                </a:solidFill>
                <a:latin typeface="Corbel" panose="020B0503020204020204" pitchFamily="34" charset="0"/>
              </a:rPr>
              <a:t>COMMENT ÇA MARCHE ?</a:t>
            </a:r>
          </a:p>
        </p:txBody>
      </p:sp>
      <p:sp>
        <p:nvSpPr>
          <p:cNvPr id="11" name="Espace réservé du numéro de diapositive 10"/>
          <p:cNvSpPr>
            <a:spLocks noGrp="1"/>
          </p:cNvSpPr>
          <p:nvPr>
            <p:ph type="sldNum" sz="quarter" idx="12"/>
          </p:nvPr>
        </p:nvSpPr>
        <p:spPr/>
        <p:txBody>
          <a:bodyPr/>
          <a:lstStyle/>
          <a:p>
            <a:fld id="{5D40BF6B-19AB-4BC0-A721-775F63148305}" type="slidenum">
              <a:rPr lang="fr-FR" smtClean="0"/>
              <a:pPr/>
              <a:t>2</a:t>
            </a:fld>
            <a:endParaRPr lang="fr-FR" dirty="0"/>
          </a:p>
        </p:txBody>
      </p:sp>
      <p:sp>
        <p:nvSpPr>
          <p:cNvPr id="4" name="ZoneTexte 3"/>
          <p:cNvSpPr txBox="1"/>
          <p:nvPr/>
        </p:nvSpPr>
        <p:spPr>
          <a:xfrm>
            <a:off x="1457400" y="3203850"/>
            <a:ext cx="5400600" cy="276999"/>
          </a:xfrm>
          <a:prstGeom prst="rect">
            <a:avLst/>
          </a:prstGeom>
          <a:noFill/>
        </p:spPr>
        <p:txBody>
          <a:bodyPr wrap="square" rtlCol="0">
            <a:spAutoFit/>
          </a:bodyPr>
          <a:lstStyle/>
          <a:p>
            <a:r>
              <a:rPr lang="fr-FR" sz="1200" dirty="0"/>
              <a:t>		</a:t>
            </a:r>
            <a:endParaRPr lang="fr-FR" sz="1200" i="1" dirty="0"/>
          </a:p>
        </p:txBody>
      </p:sp>
      <p:sp>
        <p:nvSpPr>
          <p:cNvPr id="19" name="ZoneTexte 18"/>
          <p:cNvSpPr txBox="1"/>
          <p:nvPr/>
        </p:nvSpPr>
        <p:spPr>
          <a:xfrm>
            <a:off x="2060848" y="1907705"/>
            <a:ext cx="4536504" cy="807913"/>
          </a:xfrm>
          <a:prstGeom prst="rect">
            <a:avLst/>
          </a:prstGeom>
          <a:noFill/>
        </p:spPr>
        <p:txBody>
          <a:bodyPr wrap="square" rtlCol="0">
            <a:spAutoFit/>
          </a:bodyPr>
          <a:lstStyle/>
          <a:p>
            <a:pPr>
              <a:buFont typeface="Arial" pitchFamily="34" charset="0"/>
              <a:buChar char="•"/>
            </a:pPr>
            <a:r>
              <a:rPr lang="fr-FR" sz="1200" dirty="0">
                <a:latin typeface="Corbel" panose="020B0503020204020204" pitchFamily="34" charset="0"/>
              </a:rPr>
              <a:t> Une fiche de renseignements : </a:t>
            </a:r>
            <a:r>
              <a:rPr lang="fr-FR" sz="1050" i="1" dirty="0">
                <a:solidFill>
                  <a:schemeClr val="accent1"/>
                </a:solidFill>
                <a:latin typeface="Corbel" panose="020B0503020204020204" pitchFamily="34" charset="0"/>
              </a:rPr>
              <a:t>à transmettre complétée et signée</a:t>
            </a:r>
          </a:p>
          <a:p>
            <a:pPr>
              <a:buFont typeface="Arial" pitchFamily="34" charset="0"/>
              <a:buChar char="•"/>
            </a:pPr>
            <a:r>
              <a:rPr lang="fr-FR" sz="1200" dirty="0">
                <a:latin typeface="Corbel" panose="020B0503020204020204" pitchFamily="34" charset="0"/>
              </a:rPr>
              <a:t> Une fiche sanitaire de liaison : </a:t>
            </a:r>
            <a:r>
              <a:rPr lang="fr-FR" sz="1050" i="1" dirty="0">
                <a:solidFill>
                  <a:schemeClr val="accent1"/>
                </a:solidFill>
                <a:latin typeface="Corbel" panose="020B0503020204020204" pitchFamily="34" charset="0"/>
              </a:rPr>
              <a:t>à transmettre complétée et signée</a:t>
            </a:r>
          </a:p>
          <a:p>
            <a:pPr>
              <a:buFont typeface="Arial" pitchFamily="34" charset="0"/>
              <a:buChar char="•"/>
            </a:pPr>
            <a:r>
              <a:rPr lang="fr-FR" sz="1200" dirty="0">
                <a:latin typeface="Corbel" panose="020B0503020204020204" pitchFamily="34" charset="0"/>
              </a:rPr>
              <a:t> Le règlement intérieur du secteur ado : </a:t>
            </a:r>
            <a:r>
              <a:rPr lang="fr-FR" sz="1050" i="1" dirty="0">
                <a:solidFill>
                  <a:schemeClr val="accent1"/>
                </a:solidFill>
                <a:latin typeface="Corbel" panose="020B0503020204020204" pitchFamily="34" charset="0"/>
              </a:rPr>
              <a:t>à transmettre après signature par les parents et du jeune</a:t>
            </a:r>
          </a:p>
        </p:txBody>
      </p:sp>
      <p:sp>
        <p:nvSpPr>
          <p:cNvPr id="17" name="ZoneTexte 16"/>
          <p:cNvSpPr txBox="1"/>
          <p:nvPr/>
        </p:nvSpPr>
        <p:spPr>
          <a:xfrm>
            <a:off x="188640" y="1979714"/>
            <a:ext cx="1728192" cy="646331"/>
          </a:xfrm>
          <a:prstGeom prst="rect">
            <a:avLst/>
          </a:prstGeom>
          <a:solidFill>
            <a:schemeClr val="accent5">
              <a:lumMod val="40000"/>
              <a:lumOff val="60000"/>
            </a:schemeClr>
          </a:solidFill>
          <a:ln>
            <a:solidFill>
              <a:schemeClr val="bg1"/>
            </a:solidFill>
          </a:ln>
          <a:effectLst>
            <a:glow rad="63500">
              <a:schemeClr val="accent5">
                <a:lumMod val="20000"/>
                <a:lumOff val="80000"/>
                <a:alpha val="40000"/>
              </a:schemeClr>
            </a:glow>
            <a:outerShdw blurRad="63500" sx="102000" sy="102000" algn="ctr" rotWithShape="0">
              <a:prstClr val="black">
                <a:alpha val="40000"/>
              </a:prstClr>
            </a:outerShdw>
          </a:effectLst>
          <a:scene3d>
            <a:camera prst="orthographicFront"/>
            <a:lightRig rig="threePt" dir="t"/>
          </a:scene3d>
          <a:sp3d>
            <a:bevelT/>
          </a:sp3d>
        </p:spPr>
        <p:txBody>
          <a:bodyPr wrap="square" rtlCol="0">
            <a:spAutoFit/>
          </a:bodyPr>
          <a:lstStyle/>
          <a:p>
            <a:pPr algn="ctr"/>
            <a:r>
              <a:rPr lang="fr-FR" dirty="0">
                <a:latin typeface="Corbel" panose="020B0503020204020204" pitchFamily="34" charset="0"/>
              </a:rPr>
              <a:t>Ce dossier </a:t>
            </a:r>
          </a:p>
          <a:p>
            <a:pPr algn="ctr"/>
            <a:r>
              <a:rPr lang="fr-FR" dirty="0">
                <a:latin typeface="Corbel" panose="020B0503020204020204" pitchFamily="34" charset="0"/>
              </a:rPr>
              <a:t>comprend :</a:t>
            </a:r>
          </a:p>
        </p:txBody>
      </p:sp>
      <p:sp>
        <p:nvSpPr>
          <p:cNvPr id="15" name="ZoneTexte 14"/>
          <p:cNvSpPr txBox="1"/>
          <p:nvPr/>
        </p:nvSpPr>
        <p:spPr>
          <a:xfrm>
            <a:off x="332657" y="2987824"/>
            <a:ext cx="5544616" cy="5693866"/>
          </a:xfrm>
          <a:prstGeom prst="rect">
            <a:avLst/>
          </a:prstGeom>
          <a:noFill/>
        </p:spPr>
        <p:txBody>
          <a:bodyPr wrap="square" rtlCol="0">
            <a:spAutoFit/>
          </a:bodyPr>
          <a:lstStyle/>
          <a:p>
            <a:pPr algn="just"/>
            <a:r>
              <a:rPr lang="fr-FR" sz="1400" b="1" dirty="0">
                <a:latin typeface="Corbel" panose="020B0503020204020204" pitchFamily="34" charset="0"/>
              </a:rPr>
              <a:t>INSCRIPTIONS :</a:t>
            </a:r>
          </a:p>
          <a:p>
            <a:pPr algn="just"/>
            <a:r>
              <a:rPr lang="fr-FR" sz="1200" b="1" dirty="0">
                <a:latin typeface="Corbel" panose="020B0503020204020204" pitchFamily="34" charset="0"/>
              </a:rPr>
              <a:t>L’espace ados accueille les 11-17 ans en accueil libre. </a:t>
            </a:r>
          </a:p>
          <a:p>
            <a:pPr algn="just"/>
            <a:r>
              <a:rPr lang="fr-FR" sz="1200" dirty="0">
                <a:latin typeface="Corbel" panose="020B0503020204020204" pitchFamily="34" charset="0"/>
              </a:rPr>
              <a:t>U</a:t>
            </a:r>
            <a:r>
              <a:rPr lang="fr-FR" sz="1100" dirty="0">
                <a:latin typeface="Corbel" panose="020B0503020204020204" pitchFamily="34" charset="0"/>
              </a:rPr>
              <a:t>n dossier d’inscription unique est rempli par les familles et transmis au service Enfance de la mairie. </a:t>
            </a:r>
          </a:p>
          <a:p>
            <a:pPr algn="just"/>
            <a:r>
              <a:rPr lang="fr-FR" sz="1100" dirty="0">
                <a:latin typeface="Corbel" panose="020B0503020204020204" pitchFamily="34" charset="0"/>
              </a:rPr>
              <a:t>Les élèves de cm2 (10 ans), peuvent avoir accès à l’espace ados, l’été précédent leur rentrée au collège.</a:t>
            </a:r>
          </a:p>
          <a:p>
            <a:pPr algn="just"/>
            <a:r>
              <a:rPr lang="fr-FR" sz="1600" b="1" dirty="0">
                <a:solidFill>
                  <a:srgbClr val="FF0000"/>
                </a:solidFill>
                <a:latin typeface="Corbel" panose="020B0503020204020204" pitchFamily="34" charset="0"/>
              </a:rPr>
              <a:t>Une adhésion annuelle de 18€</a:t>
            </a:r>
            <a:r>
              <a:rPr lang="fr-FR" sz="1600" dirty="0">
                <a:solidFill>
                  <a:srgbClr val="FF0000"/>
                </a:solidFill>
                <a:latin typeface="Corbel" panose="020B0503020204020204" pitchFamily="34" charset="0"/>
              </a:rPr>
              <a:t> </a:t>
            </a:r>
            <a:r>
              <a:rPr lang="fr-FR" sz="1600" b="1" dirty="0">
                <a:solidFill>
                  <a:srgbClr val="FF0000"/>
                </a:solidFill>
                <a:latin typeface="Corbel" panose="020B0503020204020204" pitchFamily="34" charset="0"/>
              </a:rPr>
              <a:t>est demandée</a:t>
            </a:r>
            <a:r>
              <a:rPr lang="fr-FR" sz="1600" dirty="0">
                <a:solidFill>
                  <a:srgbClr val="FF0000"/>
                </a:solidFill>
                <a:latin typeface="Corbel" panose="020B0503020204020204" pitchFamily="34" charset="0"/>
              </a:rPr>
              <a:t>.*</a:t>
            </a:r>
          </a:p>
          <a:p>
            <a:pPr algn="just"/>
            <a:r>
              <a:rPr lang="fr-FR" sz="1100" dirty="0">
                <a:latin typeface="Corbel" panose="020B0503020204020204" pitchFamily="34" charset="0"/>
              </a:rPr>
              <a:t>Cette inscription permet de fréquenter l’Espace Ados, de participer aux animations qui y sont proposées, de bénéficier des aménagements, équipements municipaux et matériels divers (gymnase, terrain de tennis, base de loisirs…), d’être acteur de la vie de l’équipement.</a:t>
            </a:r>
          </a:p>
          <a:p>
            <a:pPr algn="just"/>
            <a:r>
              <a:rPr lang="fr-FR" sz="1100" dirty="0">
                <a:latin typeface="Corbel" panose="020B0503020204020204" pitchFamily="34" charset="0"/>
              </a:rPr>
              <a:t>Les inscriptions sont valables pour l’année scolaire en cours. </a:t>
            </a:r>
          </a:p>
          <a:p>
            <a:pPr algn="just"/>
            <a:endParaRPr lang="fr-FR" sz="800" dirty="0">
              <a:latin typeface="Corbel" panose="020B0503020204020204" pitchFamily="34" charset="0"/>
            </a:endParaRPr>
          </a:p>
          <a:p>
            <a:pPr algn="just"/>
            <a:endParaRPr lang="fr-FR" sz="800" dirty="0">
              <a:latin typeface="Corbel" panose="020B0503020204020204" pitchFamily="34" charset="0"/>
            </a:endParaRPr>
          </a:p>
          <a:p>
            <a:pPr algn="just"/>
            <a:r>
              <a:rPr lang="fr-FR" sz="1400" b="1" dirty="0">
                <a:latin typeface="Corbel" panose="020B0503020204020204" pitchFamily="34" charset="0"/>
              </a:rPr>
              <a:t>SORTIES et ACTIVITES:</a:t>
            </a:r>
          </a:p>
          <a:p>
            <a:pPr algn="just"/>
            <a:r>
              <a:rPr lang="fr-FR" sz="1100" dirty="0">
                <a:latin typeface="Corbel" panose="020B0503020204020204" pitchFamily="34" charset="0"/>
              </a:rPr>
              <a:t>Les activités générant des coûts de transport ou des droits d’entrée font l’objet d’une demande de participation financière (train, cinéma, musée, espace aquatique…). </a:t>
            </a:r>
          </a:p>
          <a:p>
            <a:pPr algn="just"/>
            <a:r>
              <a:rPr lang="fr-FR" sz="1100" dirty="0">
                <a:latin typeface="Corbel" panose="020B0503020204020204" pitchFamily="34" charset="0"/>
              </a:rPr>
              <a:t>Une autorisation parentale est demandée pour chaque sortie (disponible sur le site </a:t>
            </a:r>
            <a:r>
              <a:rPr lang="fr-FR" sz="1100" dirty="0">
                <a:latin typeface="Corbel" panose="020B0503020204020204" pitchFamily="34" charset="0"/>
                <a:hlinkClick r:id="rId2"/>
              </a:rPr>
              <a:t>www.porcheville.fr</a:t>
            </a:r>
            <a:r>
              <a:rPr lang="fr-FR" sz="1100" dirty="0">
                <a:latin typeface="Corbel" panose="020B0503020204020204" pitchFamily="34" charset="0"/>
              </a:rPr>
              <a:t> ou auprès des animateurs)</a:t>
            </a:r>
          </a:p>
          <a:p>
            <a:pPr algn="just"/>
            <a:r>
              <a:rPr lang="fr-FR" sz="1100" dirty="0">
                <a:latin typeface="Corbel" panose="020B0503020204020204" pitchFamily="34" charset="0"/>
              </a:rPr>
              <a:t>La participation aux sorties et activités proposées est possible pour les jeunes n’habitant pas Porcheville sous réserve de places disponibles et à un tarif « Extramuros ».</a:t>
            </a:r>
          </a:p>
          <a:p>
            <a:pPr algn="just"/>
            <a:endParaRPr lang="fr-FR" sz="800" dirty="0">
              <a:latin typeface="Corbel" panose="020B0503020204020204" pitchFamily="34" charset="0"/>
            </a:endParaRPr>
          </a:p>
          <a:p>
            <a:pPr algn="just"/>
            <a:endParaRPr lang="fr-FR" sz="800" dirty="0">
              <a:latin typeface="Corbel" panose="020B0503020204020204" pitchFamily="34" charset="0"/>
            </a:endParaRPr>
          </a:p>
          <a:p>
            <a:pPr algn="just"/>
            <a:r>
              <a:rPr lang="fr-FR" sz="1400" b="1" dirty="0">
                <a:latin typeface="Corbel" panose="020B0503020204020204" pitchFamily="34" charset="0"/>
              </a:rPr>
              <a:t>CARTE ADOS :</a:t>
            </a:r>
          </a:p>
          <a:p>
            <a:pPr algn="just"/>
            <a:r>
              <a:rPr lang="fr-FR" sz="1100" dirty="0">
                <a:latin typeface="Corbel" panose="020B0503020204020204" pitchFamily="34" charset="0"/>
              </a:rPr>
              <a:t>Afin de limiter la circulation d’argent, la Ville a mis un place un système de prépaiement dénommé « Carte Ados ». Cette carte, d’une valeur de 10€, permet de payer la participation aux sorties proposées par l’Espace Ados. </a:t>
            </a:r>
          </a:p>
          <a:p>
            <a:pPr algn="just"/>
            <a:r>
              <a:rPr lang="fr-FR" sz="1100" dirty="0">
                <a:latin typeface="Corbel" panose="020B0503020204020204" pitchFamily="34" charset="0"/>
              </a:rPr>
              <a:t>Les cartes s’achètent auprès du service Enfance de la mairie.</a:t>
            </a:r>
          </a:p>
          <a:p>
            <a:pPr algn="just"/>
            <a:endParaRPr lang="fr-FR" sz="1100" dirty="0">
              <a:latin typeface="Corbel" panose="020B0503020204020204" pitchFamily="34" charset="0"/>
            </a:endParaRPr>
          </a:p>
          <a:p>
            <a:pPr algn="just"/>
            <a:r>
              <a:rPr lang="fr-FR" sz="1100" i="1" dirty="0">
                <a:latin typeface="Corbel" panose="020B0503020204020204" pitchFamily="34" charset="0"/>
              </a:rPr>
              <a:t>*tarifs 2024-2025 délibérés le 6 juillet 2024 par le Conseil Municipal. </a:t>
            </a:r>
          </a:p>
          <a:p>
            <a:endParaRPr lang="fr-FR" sz="1100" dirty="0">
              <a:latin typeface="Corbel" panose="020B0503020204020204" pitchFamily="34" charset="0"/>
            </a:endParaRPr>
          </a:p>
          <a:p>
            <a:endParaRPr lang="fr-FR" dirty="0">
              <a:latin typeface="Corbel" panose="020B0503020204020204" pitchFamily="34" charset="0"/>
            </a:endParaRPr>
          </a:p>
        </p:txBody>
      </p:sp>
      <p:sp>
        <p:nvSpPr>
          <p:cNvPr id="20" name="Rectangle 19"/>
          <p:cNvSpPr/>
          <p:nvPr/>
        </p:nvSpPr>
        <p:spPr>
          <a:xfrm>
            <a:off x="404664" y="8102133"/>
            <a:ext cx="5832648" cy="646331"/>
          </a:xfrm>
          <a:prstGeom prst="rect">
            <a:avLst/>
          </a:prstGeom>
        </p:spPr>
        <p:txBody>
          <a:bodyPr wrap="square">
            <a:spAutoFit/>
          </a:bodyPr>
          <a:lstStyle/>
          <a:p>
            <a:r>
              <a:rPr lang="fr-FR" b="1" dirty="0">
                <a:solidFill>
                  <a:schemeClr val="accent1"/>
                </a:solidFill>
              </a:rPr>
              <a:t>@ </a:t>
            </a:r>
            <a:r>
              <a:rPr lang="fr-FR" sz="1100" b="1" dirty="0"/>
              <a:t>Pour Joindre le Service Scolaire : </a:t>
            </a:r>
            <a:r>
              <a:rPr lang="fr-FR" sz="1100" b="1" dirty="0">
                <a:hlinkClick r:id="rId3"/>
              </a:rPr>
              <a:t>service.scolaire@mairie-porcheville.fr</a:t>
            </a:r>
            <a:r>
              <a:rPr lang="fr-FR" sz="1100" b="1" dirty="0"/>
              <a:t> </a:t>
            </a:r>
            <a:endParaRPr lang="fr-FR" sz="1100" b="1" dirty="0">
              <a:solidFill>
                <a:schemeClr val="accent1"/>
              </a:solidFill>
            </a:endParaRPr>
          </a:p>
          <a:p>
            <a:r>
              <a:rPr lang="fr-FR" b="1" dirty="0">
                <a:solidFill>
                  <a:schemeClr val="accent1"/>
                </a:solidFill>
              </a:rPr>
              <a:t>@ </a:t>
            </a:r>
            <a:r>
              <a:rPr lang="fr-FR" sz="1100" b="1" dirty="0"/>
              <a:t>Pour Joindre le Centre de Loisirs: </a:t>
            </a:r>
            <a:r>
              <a:rPr lang="fr-FR" sz="1100" b="1" dirty="0">
                <a:solidFill>
                  <a:schemeClr val="accent1"/>
                </a:solidFill>
                <a:hlinkClick r:id="rId4"/>
              </a:rPr>
              <a:t>loisirs.culture@mairie-porcheville.fr</a:t>
            </a:r>
            <a:endParaRPr lang="fr-FR" sz="1100" b="1" dirty="0">
              <a:solidFill>
                <a:schemeClr val="accent1"/>
              </a:solidFill>
            </a:endParaRPr>
          </a:p>
        </p:txBody>
      </p:sp>
      <p:sp>
        <p:nvSpPr>
          <p:cNvPr id="10" name="ZoneTexte 9"/>
          <p:cNvSpPr txBox="1"/>
          <p:nvPr/>
        </p:nvSpPr>
        <p:spPr>
          <a:xfrm rot="21232356">
            <a:off x="362342" y="39511"/>
            <a:ext cx="1683764" cy="646331"/>
          </a:xfrm>
          <a:prstGeom prst="rect">
            <a:avLst/>
          </a:prstGeom>
          <a:noFill/>
        </p:spPr>
        <p:txBody>
          <a:bodyPr wrap="square" rtlCol="0">
            <a:spAutoFit/>
          </a:bodyPr>
          <a:lstStyle/>
          <a:p>
            <a:pPr algn="ctr"/>
            <a:r>
              <a:rPr lang="fr-FR" b="1" i="1" dirty="0">
                <a:solidFill>
                  <a:srgbClr val="006666"/>
                </a:solidFill>
                <a:latin typeface="Corbel" panose="020B0503020204020204" pitchFamily="34" charset="0"/>
              </a:rPr>
              <a:t>ESPACE  ADOS 2025-2026</a:t>
            </a:r>
            <a:endParaRPr lang="fr-FR" sz="1400" b="1" i="1" dirty="0">
              <a:solidFill>
                <a:srgbClr val="006666"/>
              </a:solidFill>
              <a:latin typeface="Corbel" panose="020B0503020204020204" pitchFamily="34" charset="0"/>
            </a:endParaRPr>
          </a:p>
        </p:txBody>
      </p:sp>
      <p:pic>
        <p:nvPicPr>
          <p:cNvPr id="12" name="Imag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6725" y="-107224"/>
            <a:ext cx="1196752" cy="119675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71600"/>
            <a:ext cx="6858000" cy="1256952"/>
          </a:xfrm>
        </p:spPr>
        <p:txBody>
          <a:bodyPr>
            <a:noAutofit/>
          </a:bodyPr>
          <a:lstStyle/>
          <a:p>
            <a:pPr algn="ctr"/>
            <a:r>
              <a:rPr lang="fr-FR" sz="3500" b="1" dirty="0">
                <a:solidFill>
                  <a:srgbClr val="006666"/>
                </a:solidFill>
                <a:latin typeface="Corbel" panose="020B0503020204020204" pitchFamily="34" charset="0"/>
              </a:rPr>
              <a:t>FICHE de RENSEIGNEMENTS</a:t>
            </a:r>
            <a:br>
              <a:rPr lang="fr-FR" sz="3500" b="1" dirty="0">
                <a:latin typeface="Corbel" panose="020B0503020204020204" pitchFamily="34" charset="0"/>
              </a:rPr>
            </a:br>
            <a:endParaRPr lang="fr-FR" sz="3500" b="1" dirty="0">
              <a:latin typeface="Corbel" panose="020B0503020204020204" pitchFamily="34" charset="0"/>
            </a:endParaRPr>
          </a:p>
        </p:txBody>
      </p:sp>
      <p:sp>
        <p:nvSpPr>
          <p:cNvPr id="3" name="Espace réservé du contenu 2"/>
          <p:cNvSpPr>
            <a:spLocks noGrp="1"/>
          </p:cNvSpPr>
          <p:nvPr>
            <p:ph idx="1"/>
          </p:nvPr>
        </p:nvSpPr>
        <p:spPr>
          <a:xfrm>
            <a:off x="404664" y="1691680"/>
            <a:ext cx="6453336" cy="4320480"/>
          </a:xfrm>
        </p:spPr>
        <p:txBody>
          <a:bodyPr>
            <a:normAutofit lnSpcReduction="10000"/>
          </a:bodyPr>
          <a:lstStyle/>
          <a:p>
            <a:pPr algn="ctr">
              <a:buNone/>
            </a:pPr>
            <a:r>
              <a:rPr lang="fr-FR" sz="2000" b="1" dirty="0">
                <a:latin typeface="Corbel" panose="020B0503020204020204" pitchFamily="34" charset="0"/>
              </a:rPr>
              <a:t> </a:t>
            </a:r>
            <a:r>
              <a:rPr lang="fr-FR" sz="2000" b="1" dirty="0">
                <a:solidFill>
                  <a:schemeClr val="accent1"/>
                </a:solidFill>
                <a:latin typeface="Corbel" panose="020B0503020204020204" pitchFamily="34" charset="0"/>
                <a:sym typeface="Wingdings 2"/>
              </a:rPr>
              <a:t>Adolescent(e)</a:t>
            </a:r>
            <a:r>
              <a:rPr lang="fr-FR" sz="1600" dirty="0">
                <a:solidFill>
                  <a:schemeClr val="accent1"/>
                </a:solidFill>
                <a:latin typeface="Corbel" panose="020B0503020204020204" pitchFamily="34" charset="0"/>
              </a:rPr>
              <a:t>		</a:t>
            </a:r>
            <a:endParaRPr lang="fr-FR" sz="1600" b="1" dirty="0">
              <a:solidFill>
                <a:schemeClr val="accent1"/>
              </a:solidFill>
              <a:latin typeface="Corbel" panose="020B0503020204020204" pitchFamily="34" charset="0"/>
              <a:sym typeface="Wingdings 2"/>
            </a:endParaRPr>
          </a:p>
          <a:p>
            <a:pPr algn="just">
              <a:buNone/>
            </a:pPr>
            <a:endParaRPr lang="fr-FR" sz="4000" dirty="0"/>
          </a:p>
          <a:p>
            <a:pPr>
              <a:buNone/>
            </a:pPr>
            <a:r>
              <a:rPr lang="fr-FR" b="1" dirty="0"/>
              <a:t> </a:t>
            </a:r>
            <a:endParaRPr lang="fr-FR" dirty="0"/>
          </a:p>
          <a:p>
            <a:pPr>
              <a:buNone/>
            </a:pPr>
            <a:r>
              <a:rPr lang="fr-FR" b="1" dirty="0"/>
              <a:t> </a:t>
            </a:r>
            <a:endParaRPr lang="fr-FR" dirty="0"/>
          </a:p>
          <a:p>
            <a:pPr>
              <a:buNone/>
            </a:pPr>
            <a:r>
              <a:rPr lang="fr-FR" b="1" dirty="0"/>
              <a:t> </a:t>
            </a:r>
            <a:endParaRPr lang="fr-FR" dirty="0"/>
          </a:p>
          <a:p>
            <a:pPr>
              <a:buNone/>
            </a:pPr>
            <a:r>
              <a:rPr lang="fr-FR" b="1" dirty="0"/>
              <a:t> </a:t>
            </a:r>
            <a:endParaRPr lang="fr-FR" dirty="0"/>
          </a:p>
          <a:p>
            <a:pPr>
              <a:buNone/>
            </a:pPr>
            <a:r>
              <a:rPr lang="fr-FR" b="1" dirty="0"/>
              <a:t> </a:t>
            </a:r>
            <a:endParaRPr lang="fr-FR" dirty="0"/>
          </a:p>
          <a:p>
            <a:pPr>
              <a:buNone/>
            </a:pPr>
            <a:r>
              <a:rPr lang="fr-FR" b="1" dirty="0"/>
              <a:t> </a:t>
            </a:r>
            <a:endParaRPr lang="fr-FR" dirty="0"/>
          </a:p>
          <a:p>
            <a:pPr>
              <a:buNone/>
            </a:pPr>
            <a:r>
              <a:rPr lang="fr-FR" b="1" dirty="0"/>
              <a:t> </a:t>
            </a:r>
            <a:endParaRPr lang="fr-FR" dirty="0"/>
          </a:p>
          <a:p>
            <a:pPr>
              <a:buNone/>
            </a:pPr>
            <a:r>
              <a:rPr lang="fr-FR" b="1" dirty="0"/>
              <a:t> </a:t>
            </a:r>
            <a:endParaRPr lang="fr-FR" dirty="0"/>
          </a:p>
        </p:txBody>
      </p:sp>
      <p:sp>
        <p:nvSpPr>
          <p:cNvPr id="7" name="Espace réservé du numéro de diapositive 6"/>
          <p:cNvSpPr>
            <a:spLocks noGrp="1"/>
          </p:cNvSpPr>
          <p:nvPr>
            <p:ph type="sldNum" sz="quarter" idx="12"/>
          </p:nvPr>
        </p:nvSpPr>
        <p:spPr/>
        <p:txBody>
          <a:bodyPr/>
          <a:lstStyle/>
          <a:p>
            <a:fld id="{5D40BF6B-19AB-4BC0-A721-775F63148305}" type="slidenum">
              <a:rPr lang="fr-FR" smtClean="0"/>
              <a:pPr/>
              <a:t>3</a:t>
            </a:fld>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255795558"/>
              </p:ext>
            </p:extLst>
          </p:nvPr>
        </p:nvGraphicFramePr>
        <p:xfrm>
          <a:off x="260649" y="6228184"/>
          <a:ext cx="6192689" cy="1269488"/>
        </p:xfrm>
        <a:graphic>
          <a:graphicData uri="http://schemas.openxmlformats.org/drawingml/2006/table">
            <a:tbl>
              <a:tblPr>
                <a:effectLst>
                  <a:outerShdw blurRad="50800" dist="38100" dir="5400000" algn="t" rotWithShape="0">
                    <a:prstClr val="black">
                      <a:alpha val="40000"/>
                    </a:prstClr>
                  </a:outerShdw>
                </a:effectLst>
              </a:tblPr>
              <a:tblGrid>
                <a:gridCol w="1905443">
                  <a:extLst>
                    <a:ext uri="{9D8B030D-6E8A-4147-A177-3AD203B41FA5}">
                      <a16:colId xmlns:a16="http://schemas.microsoft.com/office/drawing/2014/main" val="20000"/>
                    </a:ext>
                  </a:extLst>
                </a:gridCol>
                <a:gridCol w="1728509">
                  <a:extLst>
                    <a:ext uri="{9D8B030D-6E8A-4147-A177-3AD203B41FA5}">
                      <a16:colId xmlns:a16="http://schemas.microsoft.com/office/drawing/2014/main" val="20001"/>
                    </a:ext>
                  </a:extLst>
                </a:gridCol>
                <a:gridCol w="2558737">
                  <a:extLst>
                    <a:ext uri="{9D8B030D-6E8A-4147-A177-3AD203B41FA5}">
                      <a16:colId xmlns:a16="http://schemas.microsoft.com/office/drawing/2014/main" val="20002"/>
                    </a:ext>
                  </a:extLst>
                </a:gridCol>
              </a:tblGrid>
              <a:tr h="288032">
                <a:tc>
                  <a:txBody>
                    <a:bodyPr/>
                    <a:lstStyle/>
                    <a:p>
                      <a:pPr algn="ctr">
                        <a:lnSpc>
                          <a:spcPct val="115000"/>
                        </a:lnSpc>
                        <a:spcAft>
                          <a:spcPts val="0"/>
                        </a:spcAft>
                      </a:pPr>
                      <a:r>
                        <a:rPr lang="fr-FR" sz="1100" b="1" dirty="0">
                          <a:solidFill>
                            <a:srgbClr val="000000"/>
                          </a:solidFill>
                          <a:latin typeface="Gill Sans MT"/>
                          <a:ea typeface="Times New Roman"/>
                          <a:cs typeface="Times New Roman"/>
                        </a:rPr>
                        <a:t>NOM</a:t>
                      </a:r>
                      <a:endParaRPr lang="fr-FR" sz="11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15000"/>
                        </a:lnSpc>
                        <a:spcAft>
                          <a:spcPts val="0"/>
                        </a:spcAft>
                      </a:pPr>
                      <a:r>
                        <a:rPr lang="fr-FR" sz="1100" b="1" dirty="0">
                          <a:solidFill>
                            <a:srgbClr val="000000"/>
                          </a:solidFill>
                          <a:latin typeface="Gill Sans MT"/>
                          <a:ea typeface="Times New Roman"/>
                          <a:cs typeface="Times New Roman"/>
                        </a:rPr>
                        <a:t>TELEPHONE</a:t>
                      </a:r>
                      <a:endParaRPr lang="fr-FR" sz="11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lgn="ctr">
                        <a:lnSpc>
                          <a:spcPct val="115000"/>
                        </a:lnSpc>
                        <a:spcAft>
                          <a:spcPts val="0"/>
                        </a:spcAft>
                      </a:pPr>
                      <a:r>
                        <a:rPr lang="fr-FR" sz="1100" b="1" dirty="0">
                          <a:solidFill>
                            <a:srgbClr val="000000"/>
                          </a:solidFill>
                          <a:latin typeface="Gill Sans MT"/>
                          <a:ea typeface="Times New Roman"/>
                          <a:cs typeface="Times New Roman"/>
                        </a:rPr>
                        <a:t>LIENS AVEC L’ENFANT</a:t>
                      </a:r>
                      <a:endParaRPr lang="fr-FR" sz="11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000"/>
                  </a:ext>
                </a:extLst>
              </a:tr>
              <a:tr h="327152">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p>
                    <a:p>
                      <a:pPr algn="l">
                        <a:lnSpc>
                          <a:spcPct val="115000"/>
                        </a:lnSpc>
                        <a:spcAft>
                          <a:spcPts val="0"/>
                        </a:spcAft>
                      </a:pP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7152">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p>
                    <a:p>
                      <a:pPr algn="l">
                        <a:lnSpc>
                          <a:spcPct val="115000"/>
                        </a:lnSpc>
                        <a:spcAft>
                          <a:spcPts val="0"/>
                        </a:spcAft>
                      </a:pP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7152">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p>
                    <a:p>
                      <a:pPr algn="l">
                        <a:lnSpc>
                          <a:spcPct val="115000"/>
                        </a:lnSpc>
                        <a:spcAft>
                          <a:spcPts val="0"/>
                        </a:spcAft>
                      </a:pP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fr-FR" sz="900" b="1" dirty="0">
                          <a:solidFill>
                            <a:srgbClr val="000000"/>
                          </a:solidFill>
                          <a:latin typeface="Gill Sans MT"/>
                          <a:ea typeface="Times New Roman"/>
                          <a:cs typeface="Times New Roman"/>
                        </a:rPr>
                        <a:t> </a:t>
                      </a:r>
                      <a:endParaRPr lang="fr-FR" sz="900" dirty="0">
                        <a:latin typeface="Calibri"/>
                        <a:ea typeface="Calibri"/>
                        <a:cs typeface="Times New Roman"/>
                      </a:endParaRPr>
                    </a:p>
                  </a:txBody>
                  <a:tcPr marL="35169" marR="35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Rectangle 5"/>
          <p:cNvSpPr/>
          <p:nvPr/>
        </p:nvSpPr>
        <p:spPr>
          <a:xfrm>
            <a:off x="188640" y="7596336"/>
            <a:ext cx="5760640" cy="1277273"/>
          </a:xfrm>
          <a:prstGeom prst="rect">
            <a:avLst/>
          </a:prstGeom>
        </p:spPr>
        <p:txBody>
          <a:bodyPr wrap="square">
            <a:spAutoFit/>
          </a:bodyPr>
          <a:lstStyle/>
          <a:p>
            <a:pPr>
              <a:buNone/>
            </a:pPr>
            <a:r>
              <a:rPr lang="fr-FR" sz="1100" b="1" u="sng" dirty="0">
                <a:latin typeface="Corbel" panose="020B0503020204020204" pitchFamily="34" charset="0"/>
              </a:rPr>
              <a:t>ASSURANCE</a:t>
            </a:r>
            <a:r>
              <a:rPr lang="fr-FR" sz="1100" b="1" dirty="0">
                <a:latin typeface="Corbel" panose="020B0503020204020204" pitchFamily="34" charset="0"/>
              </a:rPr>
              <a:t> : </a:t>
            </a:r>
          </a:p>
          <a:p>
            <a:pPr>
              <a:buNone/>
            </a:pPr>
            <a:r>
              <a:rPr lang="fr-FR" sz="1100" dirty="0">
                <a:latin typeface="Corbel" panose="020B0503020204020204" pitchFamily="34" charset="0"/>
              </a:rPr>
              <a:t>Nom de la compagnie : ………………………………………………………………………....</a:t>
            </a:r>
          </a:p>
          <a:p>
            <a:pPr algn="just">
              <a:buNone/>
            </a:pPr>
            <a:r>
              <a:rPr lang="fr-FR" sz="1100" dirty="0">
                <a:latin typeface="Corbel" panose="020B0503020204020204" pitchFamily="34" charset="0"/>
              </a:rPr>
              <a:t>Numéro de contrat :………………………………………………………………………………</a:t>
            </a:r>
          </a:p>
          <a:p>
            <a:pPr algn="just">
              <a:buNone/>
            </a:pPr>
            <a:endParaRPr lang="fr-FR" sz="1100" b="1" u="sng" dirty="0">
              <a:latin typeface="Corbel" panose="020B0503020204020204" pitchFamily="34" charset="0"/>
            </a:endParaRPr>
          </a:p>
          <a:p>
            <a:pPr algn="just">
              <a:buNone/>
            </a:pPr>
            <a:r>
              <a:rPr lang="fr-FR" sz="1100" b="1" u="sng" dirty="0">
                <a:latin typeface="Corbel" panose="020B0503020204020204" pitchFamily="34" charset="0"/>
              </a:rPr>
              <a:t>CAF</a:t>
            </a:r>
            <a:r>
              <a:rPr lang="fr-FR" sz="1100" b="1" dirty="0">
                <a:latin typeface="Corbel" panose="020B0503020204020204" pitchFamily="34" charset="0"/>
              </a:rPr>
              <a:t> </a:t>
            </a:r>
            <a:r>
              <a:rPr lang="fr-FR" sz="1100" dirty="0">
                <a:latin typeface="Corbel" panose="020B0503020204020204" pitchFamily="34" charset="0"/>
              </a:rPr>
              <a:t>: N°d’allocataire : ……………………………………</a:t>
            </a:r>
            <a:r>
              <a:rPr lang="fr-FR" sz="1100" b="1" u="sng" dirty="0">
                <a:latin typeface="Corbel" panose="020B0503020204020204" pitchFamily="34" charset="0"/>
              </a:rPr>
              <a:t>QUOTIENT  FAMILIAL CAF</a:t>
            </a:r>
            <a:r>
              <a:rPr lang="fr-FR" sz="1100" b="1" dirty="0">
                <a:latin typeface="Corbel" panose="020B0503020204020204" pitchFamily="34" charset="0"/>
              </a:rPr>
              <a:t> </a:t>
            </a:r>
            <a:r>
              <a:rPr lang="fr-FR" sz="1100" dirty="0">
                <a:latin typeface="Corbel" panose="020B0503020204020204" pitchFamily="34" charset="0"/>
              </a:rPr>
              <a:t>: ……………….</a:t>
            </a:r>
          </a:p>
          <a:p>
            <a:pPr algn="just">
              <a:buNone/>
            </a:pPr>
            <a:endParaRPr lang="fr-FR" sz="1100" b="1" u="sng" dirty="0">
              <a:latin typeface="Corbel" panose="020B0503020204020204" pitchFamily="34" charset="0"/>
            </a:endParaRPr>
          </a:p>
          <a:p>
            <a:pPr algn="just">
              <a:buNone/>
            </a:pPr>
            <a:r>
              <a:rPr lang="fr-FR" sz="1100" b="1" u="sng" dirty="0">
                <a:latin typeface="Corbel" panose="020B0503020204020204" pitchFamily="34" charset="0"/>
              </a:rPr>
              <a:t>REGIME</a:t>
            </a:r>
            <a:r>
              <a:rPr lang="fr-FR" sz="1100" b="1" dirty="0">
                <a:latin typeface="Corbel" panose="020B0503020204020204" pitchFamily="34" charset="0"/>
              </a:rPr>
              <a:t>:  </a:t>
            </a:r>
            <a:r>
              <a:rPr lang="fr-FR" sz="1100" dirty="0">
                <a:latin typeface="Corbel" panose="020B0503020204020204" pitchFamily="34" charset="0"/>
              </a:rPr>
              <a:t>sécurité sociale   </a:t>
            </a:r>
            <a:r>
              <a:rPr lang="fr-FR" sz="1100" dirty="0">
                <a:latin typeface="Corbel" panose="020B0503020204020204" pitchFamily="34" charset="0"/>
                <a:sym typeface="Wingdings 2"/>
              </a:rPr>
              <a:t></a:t>
            </a:r>
            <a:r>
              <a:rPr lang="fr-FR" sz="1100" dirty="0">
                <a:latin typeface="Corbel" panose="020B0503020204020204" pitchFamily="34" charset="0"/>
              </a:rPr>
              <a:t>   ou   MSA  </a:t>
            </a:r>
            <a:r>
              <a:rPr lang="fr-FR" sz="1100" dirty="0">
                <a:latin typeface="Corbel" panose="020B0503020204020204" pitchFamily="34" charset="0"/>
                <a:sym typeface="Wingdings 2"/>
              </a:rPr>
              <a:t></a:t>
            </a:r>
            <a:endParaRPr lang="fr-FR" sz="1100" dirty="0">
              <a:latin typeface="Corbel" panose="020B0503020204020204" pitchFamily="34" charset="0"/>
            </a:endParaRPr>
          </a:p>
        </p:txBody>
      </p:sp>
      <p:sp>
        <p:nvSpPr>
          <p:cNvPr id="9" name="Rectangle 8"/>
          <p:cNvSpPr/>
          <p:nvPr/>
        </p:nvSpPr>
        <p:spPr>
          <a:xfrm>
            <a:off x="188641" y="5940152"/>
            <a:ext cx="5472608" cy="231154"/>
          </a:xfrm>
          <a:prstGeom prst="rect">
            <a:avLst/>
          </a:prstGeom>
        </p:spPr>
        <p:txBody>
          <a:bodyPr wrap="square">
            <a:spAutoFit/>
          </a:bodyPr>
          <a:lstStyle/>
          <a:p>
            <a:pPr marL="274320" indent="-274320" algn="just">
              <a:lnSpc>
                <a:spcPct val="80000"/>
              </a:lnSpc>
              <a:spcBef>
                <a:spcPct val="20000"/>
              </a:spcBef>
              <a:buClr>
                <a:schemeClr val="accent3"/>
              </a:buClr>
              <a:buSzPct val="95000"/>
            </a:pPr>
            <a:r>
              <a:rPr lang="fr-FR" sz="1100" b="1" u="sng" dirty="0">
                <a:latin typeface="Corbel" panose="020B0503020204020204" pitchFamily="34" charset="0"/>
              </a:rPr>
              <a:t>AUTRES PERSONNES  À JOINDRE EN CAS D’ACCIDENT</a:t>
            </a:r>
            <a:r>
              <a:rPr lang="fr-FR" sz="1100" b="1" dirty="0">
                <a:latin typeface="Corbel" panose="020B0503020204020204" pitchFamily="34" charset="0"/>
              </a:rPr>
              <a:t> :  </a:t>
            </a:r>
          </a:p>
        </p:txBody>
      </p:sp>
      <p:sp>
        <p:nvSpPr>
          <p:cNvPr id="10" name="ZoneTexte 9"/>
          <p:cNvSpPr txBox="1"/>
          <p:nvPr/>
        </p:nvSpPr>
        <p:spPr>
          <a:xfrm>
            <a:off x="116632" y="2249160"/>
            <a:ext cx="6336704" cy="707886"/>
          </a:xfrm>
          <a:prstGeom prst="rect">
            <a:avLst/>
          </a:prstGeom>
          <a:noFill/>
        </p:spPr>
        <p:txBody>
          <a:bodyPr wrap="square" rtlCol="0">
            <a:spAutoFit/>
          </a:bodyPr>
          <a:lstStyle/>
          <a:p>
            <a:r>
              <a:rPr lang="fr-FR" sz="1600" dirty="0">
                <a:latin typeface="Corbel" panose="020B0503020204020204" pitchFamily="34" charset="0"/>
              </a:rPr>
              <a:t>Nom et Prénom :</a:t>
            </a:r>
          </a:p>
          <a:p>
            <a:endParaRPr lang="fr-FR" sz="1000" dirty="0">
              <a:latin typeface="Corbel" panose="020B0503020204020204" pitchFamily="34" charset="0"/>
            </a:endParaRPr>
          </a:p>
          <a:p>
            <a:r>
              <a:rPr lang="fr-FR" sz="1400" dirty="0">
                <a:latin typeface="Corbel" panose="020B0503020204020204" pitchFamily="34" charset="0"/>
              </a:rPr>
              <a:t>Date de naissance :           /               /</a:t>
            </a:r>
          </a:p>
        </p:txBody>
      </p:sp>
      <p:sp>
        <p:nvSpPr>
          <p:cNvPr id="11" name="ZoneTexte 10"/>
          <p:cNvSpPr txBox="1"/>
          <p:nvPr/>
        </p:nvSpPr>
        <p:spPr>
          <a:xfrm>
            <a:off x="116632" y="2915818"/>
            <a:ext cx="6552728" cy="2931572"/>
          </a:xfrm>
          <a:prstGeom prst="rect">
            <a:avLst/>
          </a:prstGeom>
          <a:noFill/>
        </p:spPr>
        <p:txBody>
          <a:bodyPr wrap="square" rtlCol="0">
            <a:spAutoFit/>
          </a:bodyPr>
          <a:lstStyle/>
          <a:p>
            <a:pPr algn="ctr"/>
            <a:r>
              <a:rPr lang="fr-FR" sz="2000" b="1" dirty="0">
                <a:solidFill>
                  <a:schemeClr val="accent1"/>
                </a:solidFill>
                <a:latin typeface="Corbel" panose="020B0503020204020204" pitchFamily="34" charset="0"/>
                <a:sym typeface="Wingdings 2"/>
              </a:rPr>
              <a:t>Responsables légaux</a:t>
            </a:r>
          </a:p>
          <a:p>
            <a:r>
              <a:rPr lang="fr-FR" sz="1400" b="1" dirty="0">
                <a:latin typeface="Corbel" panose="020B0503020204020204" pitchFamily="34" charset="0"/>
              </a:rPr>
              <a:t>Responsable 1</a:t>
            </a:r>
            <a:r>
              <a:rPr lang="fr-FR" sz="1400" dirty="0">
                <a:latin typeface="Corbel" panose="020B0503020204020204" pitchFamily="34" charset="0"/>
              </a:rPr>
              <a:t> :</a:t>
            </a:r>
            <a:r>
              <a:rPr lang="fr-FR" sz="1400" b="1" dirty="0">
                <a:solidFill>
                  <a:schemeClr val="accent1"/>
                </a:solidFill>
                <a:latin typeface="Corbel" panose="020B0503020204020204" pitchFamily="34" charset="0"/>
                <a:sym typeface="Wingdings 2"/>
              </a:rPr>
              <a:t> </a:t>
            </a:r>
            <a:r>
              <a:rPr lang="fr-FR" sz="1400" dirty="0">
                <a:latin typeface="Corbel" panose="020B0503020204020204" pitchFamily="34" charset="0"/>
              </a:rPr>
              <a:t>………………………………………………………………………….......</a:t>
            </a:r>
          </a:p>
          <a:p>
            <a:pPr algn="just"/>
            <a:r>
              <a:rPr lang="fr-FR" sz="1400" dirty="0">
                <a:latin typeface="Corbel" panose="020B0503020204020204" pitchFamily="34" charset="0"/>
              </a:rPr>
              <a:t>Téléphone mobile et fixe : ……………….………………………………………………..</a:t>
            </a:r>
          </a:p>
          <a:p>
            <a:pPr algn="just"/>
            <a:r>
              <a:rPr lang="fr-FR" sz="1400" dirty="0">
                <a:latin typeface="Corbel" panose="020B0503020204020204" pitchFamily="34" charset="0"/>
              </a:rPr>
              <a:t>Adresse : ……………………………………………….……………………………………….</a:t>
            </a:r>
          </a:p>
          <a:p>
            <a:pPr algn="just"/>
            <a:r>
              <a:rPr lang="fr-FR" sz="1400" dirty="0">
                <a:latin typeface="Corbel" panose="020B0503020204020204" pitchFamily="34" charset="0"/>
              </a:rPr>
              <a:t>Adresse mail:</a:t>
            </a:r>
          </a:p>
          <a:p>
            <a:pPr algn="just"/>
            <a:endParaRPr lang="fr-FR" sz="1000" dirty="0">
              <a:latin typeface="Corbel" panose="020B0503020204020204" pitchFamily="34" charset="0"/>
            </a:endParaRPr>
          </a:p>
          <a:p>
            <a:r>
              <a:rPr lang="fr-FR" sz="1400" b="1" dirty="0">
                <a:latin typeface="Corbel" panose="020B0503020204020204" pitchFamily="34" charset="0"/>
              </a:rPr>
              <a:t>Responsable 2 : </a:t>
            </a:r>
            <a:r>
              <a:rPr lang="fr-FR" sz="1400" dirty="0">
                <a:latin typeface="Corbel" panose="020B0503020204020204" pitchFamily="34" charset="0"/>
              </a:rPr>
              <a:t>……………………………………………………….……………………..</a:t>
            </a:r>
          </a:p>
          <a:p>
            <a:pPr algn="just"/>
            <a:r>
              <a:rPr lang="fr-FR" sz="1400" dirty="0">
                <a:latin typeface="Corbel" panose="020B0503020204020204" pitchFamily="34" charset="0"/>
              </a:rPr>
              <a:t>Téléphone mobile et fixe: ………………………………………….….……………….….</a:t>
            </a:r>
          </a:p>
          <a:p>
            <a:pPr algn="just"/>
            <a:r>
              <a:rPr lang="fr-FR" sz="1400" dirty="0">
                <a:latin typeface="Corbel" panose="020B0503020204020204" pitchFamily="34" charset="0"/>
              </a:rPr>
              <a:t>Adresse : …………………………………………………………………….……………….…</a:t>
            </a:r>
          </a:p>
          <a:p>
            <a:pPr algn="just"/>
            <a:r>
              <a:rPr lang="fr-FR" sz="1400" dirty="0">
                <a:latin typeface="Corbel" panose="020B0503020204020204" pitchFamily="34" charset="0"/>
              </a:rPr>
              <a:t>Adresse mail: .…………………………………………………………………..…………….</a:t>
            </a:r>
          </a:p>
          <a:p>
            <a:pPr algn="just"/>
            <a:r>
              <a:rPr lang="fr-FR" sz="1200" i="1" dirty="0">
                <a:latin typeface="Corbel" panose="020B0503020204020204" pitchFamily="34" charset="0"/>
              </a:rPr>
              <a:t>En cas de séparation </a:t>
            </a:r>
            <a:r>
              <a:rPr lang="fr-FR" sz="1400" dirty="0">
                <a:latin typeface="Corbel" panose="020B0503020204020204" pitchFamily="34" charset="0"/>
              </a:rPr>
              <a:t>, nom de la personne qui a l’autorité parentale :</a:t>
            </a:r>
          </a:p>
          <a:p>
            <a:pPr algn="just"/>
            <a:r>
              <a:rPr lang="fr-FR" sz="1050" dirty="0">
                <a:latin typeface="Corbel" panose="020B0503020204020204" pitchFamily="34" charset="0"/>
              </a:rPr>
              <a:t>(fournir une déclaration sur l’honneur)</a:t>
            </a:r>
            <a:endParaRPr lang="fr-FR" sz="1600" dirty="0">
              <a:latin typeface="Corbel" panose="020B0503020204020204" pitchFamily="34" charset="0"/>
            </a:endParaRPr>
          </a:p>
          <a:p>
            <a:pPr algn="just"/>
            <a:r>
              <a:rPr lang="fr-FR" sz="1600" dirty="0">
                <a:latin typeface="Corbel" panose="020B0503020204020204" pitchFamily="34" charset="0"/>
              </a:rPr>
              <a:t>…………………………………………………………………………………………………….</a:t>
            </a:r>
            <a:r>
              <a:rPr lang="fr-FR" dirty="0">
                <a:latin typeface="Corbel" panose="020B0503020204020204" pitchFamily="34" charset="0"/>
              </a:rPr>
              <a:t> </a:t>
            </a:r>
          </a:p>
        </p:txBody>
      </p:sp>
      <p:sp>
        <p:nvSpPr>
          <p:cNvPr id="14" name="Rectangle 13"/>
          <p:cNvSpPr/>
          <p:nvPr/>
        </p:nvSpPr>
        <p:spPr>
          <a:xfrm>
            <a:off x="476673" y="8820472"/>
            <a:ext cx="6192688" cy="200055"/>
          </a:xfrm>
          <a:prstGeom prst="rect">
            <a:avLst/>
          </a:prstGeom>
        </p:spPr>
        <p:txBody>
          <a:bodyPr wrap="square">
            <a:spAutoFit/>
          </a:bodyPr>
          <a:lstStyle/>
          <a:p>
            <a:r>
              <a:rPr lang="fr-FR" sz="700" i="1" dirty="0"/>
              <a:t>La conservation de ces informations sont en accord avec la législation de la déclaration CNIL simplifiée N°27 de la loi du 6 janvier 1978.</a:t>
            </a:r>
          </a:p>
        </p:txBody>
      </p:sp>
      <p:sp>
        <p:nvSpPr>
          <p:cNvPr id="13" name="ZoneTexte 12"/>
          <p:cNvSpPr txBox="1"/>
          <p:nvPr/>
        </p:nvSpPr>
        <p:spPr>
          <a:xfrm rot="21232356">
            <a:off x="157846" y="65335"/>
            <a:ext cx="1778748" cy="861774"/>
          </a:xfrm>
          <a:prstGeom prst="rect">
            <a:avLst/>
          </a:prstGeom>
          <a:noFill/>
        </p:spPr>
        <p:txBody>
          <a:bodyPr wrap="square" rtlCol="0">
            <a:spAutoFit/>
          </a:bodyPr>
          <a:lstStyle/>
          <a:p>
            <a:pPr algn="ctr"/>
            <a:r>
              <a:rPr lang="fr-FR" b="1" i="1" dirty="0">
                <a:solidFill>
                  <a:srgbClr val="006666"/>
                </a:solidFill>
                <a:latin typeface="Corbel" panose="020B0503020204020204" pitchFamily="34" charset="0"/>
              </a:rPr>
              <a:t>ESPACE ADOS 2025-2026</a:t>
            </a:r>
          </a:p>
          <a:p>
            <a:pPr algn="ctr"/>
            <a:endParaRPr lang="fr-FR" sz="1400" b="1" i="1" dirty="0">
              <a:solidFill>
                <a:srgbClr val="006666"/>
              </a:solidFill>
              <a:latin typeface="Corbel" panose="020B0503020204020204" pitchFamily="34" charset="0"/>
            </a:endParaRPr>
          </a:p>
        </p:txBody>
      </p:sp>
      <p:sp>
        <p:nvSpPr>
          <p:cNvPr id="15" name="ZoneTexte 14"/>
          <p:cNvSpPr txBox="1"/>
          <p:nvPr/>
        </p:nvSpPr>
        <p:spPr>
          <a:xfrm>
            <a:off x="4221089" y="1403648"/>
            <a:ext cx="2520280" cy="461665"/>
          </a:xfrm>
          <a:prstGeom prst="rect">
            <a:avLst/>
          </a:prstGeom>
          <a:noFill/>
        </p:spPr>
        <p:txBody>
          <a:bodyPr wrap="square" rtlCol="0">
            <a:spAutoFit/>
          </a:bodyPr>
          <a:lstStyle/>
          <a:p>
            <a:r>
              <a:rPr lang="fr-FR" sz="1200" i="1" dirty="0"/>
              <a:t>Réservé à l’administration -</a:t>
            </a:r>
          </a:p>
          <a:p>
            <a:r>
              <a:rPr lang="fr-FR" sz="1200" i="1" dirty="0"/>
              <a:t>Adhésion réglée le :</a:t>
            </a:r>
          </a:p>
        </p:txBody>
      </p:sp>
      <p:pic>
        <p:nvPicPr>
          <p:cNvPr id="16" name="Imag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1229" y="-180528"/>
            <a:ext cx="1196752" cy="119675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116632" y="1763688"/>
            <a:ext cx="6480720" cy="5760640"/>
          </a:xfrm>
        </p:spPr>
        <p:txBody>
          <a:bodyPr>
            <a:normAutofit/>
          </a:bodyPr>
          <a:lstStyle/>
          <a:p>
            <a:pPr marL="0" lvl="0" indent="0"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lvl="0" indent="0" eaLnBrk="0" fontAlgn="base" hangingPunct="0">
              <a:spcBef>
                <a:spcPct val="0"/>
              </a:spcBef>
              <a:spcAft>
                <a:spcPct val="0"/>
              </a:spcAft>
              <a:buClrTx/>
              <a:buSzTx/>
              <a:buNone/>
            </a:pPr>
            <a:endParaRPr lang="fr-FR" altLang="zh-CN" sz="1200" dirty="0">
              <a:latin typeface="Corbel" panose="020B0503020204020204" pitchFamily="34" charset="0"/>
            </a:endParaRPr>
          </a:p>
          <a:p>
            <a:pPr marL="0" lvl="0" indent="0" eaLnBrk="0" fontAlgn="base" hangingPunct="0">
              <a:spcBef>
                <a:spcPct val="0"/>
              </a:spcBef>
              <a:spcAft>
                <a:spcPct val="0"/>
              </a:spcAft>
              <a:buClrTx/>
              <a:buSzTx/>
              <a:buNone/>
            </a:pPr>
            <a:r>
              <a:rPr lang="fr-FR" altLang="zh-CN" sz="1400" b="1" dirty="0">
                <a:solidFill>
                  <a:schemeClr val="tx1"/>
                </a:solidFill>
                <a:latin typeface="Corbel" panose="020B0503020204020204" pitchFamily="34" charset="0"/>
                <a:ea typeface="Arial Unicode MS" pitchFamily="34" charset="-128"/>
                <a:cs typeface="Times New Roman" pitchFamily="18" charset="0"/>
              </a:rPr>
              <a:t>Nom et prénom de l‘adolescent(e)</a:t>
            </a:r>
            <a:r>
              <a:rPr lang="fr-FR" altLang="zh-CN" sz="1200" b="1" dirty="0">
                <a:solidFill>
                  <a:schemeClr val="tx1"/>
                </a:solidFill>
                <a:latin typeface="Corbel" panose="020B0503020204020204" pitchFamily="34" charset="0"/>
                <a:ea typeface="Arial Unicode MS" pitchFamily="34" charset="-128"/>
                <a:cs typeface="Times New Roman" pitchFamily="18" charset="0"/>
              </a:rPr>
              <a:t> : </a:t>
            </a:r>
            <a:r>
              <a:rPr lang="fr-FR" altLang="zh-CN" sz="1200" dirty="0">
                <a:solidFill>
                  <a:schemeClr val="tx1"/>
                </a:solidFill>
                <a:latin typeface="Corbel" panose="020B0503020204020204" pitchFamily="34" charset="0"/>
                <a:ea typeface="Arial Unicode MS" pitchFamily="34" charset="-128"/>
                <a:cs typeface="Times New Roman" pitchFamily="18" charset="0"/>
              </a:rPr>
              <a:t>………………………………………………………………………….</a:t>
            </a:r>
          </a:p>
          <a:p>
            <a:pPr marL="0" lvl="0" indent="0"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lvl="0" indent="0"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indent="0" algn="ctr" eaLnBrk="0" fontAlgn="base" hangingPunct="0">
              <a:spcBef>
                <a:spcPct val="0"/>
              </a:spcBef>
              <a:spcAft>
                <a:spcPct val="0"/>
              </a:spcAft>
              <a:buClrTx/>
              <a:buSzTx/>
              <a:buNone/>
            </a:pPr>
            <a:endParaRPr lang="fr-FR" altLang="zh-CN" sz="1400" b="1" dirty="0">
              <a:solidFill>
                <a:srgbClr val="006666"/>
              </a:solidFill>
              <a:latin typeface="Corbel" panose="020B0503020204020204" pitchFamily="34" charset="0"/>
              <a:ea typeface="Arial Unicode MS" pitchFamily="34" charset="-128"/>
              <a:cs typeface="Times New Roman" pitchFamily="18" charset="0"/>
              <a:sym typeface="Wingdings 2"/>
            </a:endParaRPr>
          </a:p>
          <a:p>
            <a:pPr marL="0" indent="0" algn="ctr" eaLnBrk="0" fontAlgn="base" hangingPunct="0">
              <a:spcBef>
                <a:spcPct val="0"/>
              </a:spcBef>
              <a:spcAft>
                <a:spcPct val="0"/>
              </a:spcAft>
              <a:buClrTx/>
              <a:buSzTx/>
              <a:buNone/>
            </a:pPr>
            <a:r>
              <a:rPr lang="fr-FR" altLang="zh-CN" sz="1400" b="1" dirty="0">
                <a:solidFill>
                  <a:srgbClr val="006666"/>
                </a:solidFill>
                <a:latin typeface="Corbel" panose="020B0503020204020204" pitchFamily="34" charset="0"/>
                <a:ea typeface="Arial Unicode MS" pitchFamily="34" charset="-128"/>
                <a:cs typeface="Times New Roman" pitchFamily="18" charset="0"/>
                <a:sym typeface="Wingdings 2"/>
              </a:rPr>
              <a:t>Autorisation de prise de vue accordée pour un mineur </a:t>
            </a:r>
          </a:p>
          <a:p>
            <a:pPr marL="0" indent="0" algn="ctr" eaLnBrk="0" fontAlgn="base" hangingPunct="0">
              <a:spcBef>
                <a:spcPct val="0"/>
              </a:spcBef>
              <a:spcAft>
                <a:spcPct val="0"/>
              </a:spcAft>
              <a:buClrTx/>
              <a:buSzTx/>
              <a:buNone/>
            </a:pPr>
            <a:r>
              <a:rPr lang="fr-FR" altLang="zh-CN" sz="1400" b="1" dirty="0">
                <a:solidFill>
                  <a:srgbClr val="006666"/>
                </a:solidFill>
                <a:latin typeface="Corbel" panose="020B0503020204020204" pitchFamily="34" charset="0"/>
                <a:ea typeface="Arial Unicode MS" pitchFamily="34" charset="-128"/>
                <a:cs typeface="Times New Roman" pitchFamily="18" charset="0"/>
                <a:sym typeface="Wingdings 2"/>
              </a:rPr>
              <a:t>et utilisation de l'image le représentant :</a:t>
            </a:r>
          </a:p>
          <a:p>
            <a:pPr marL="0" lvl="0" indent="0" eaLnBrk="0" fontAlgn="base" hangingPunct="0">
              <a:spcBef>
                <a:spcPct val="0"/>
              </a:spcBef>
              <a:spcAft>
                <a:spcPct val="0"/>
              </a:spcAft>
              <a:buClrTx/>
              <a:buSzTx/>
              <a:buNone/>
            </a:pPr>
            <a:endParaRPr lang="fr-FR" altLang="zh-CN" sz="1200" dirty="0">
              <a:latin typeface="Corbel" panose="020B0503020204020204" pitchFamily="34" charset="0"/>
            </a:endParaRPr>
          </a:p>
          <a:p>
            <a:pPr marL="0" lvl="0" indent="0" eaLnBrk="0" fontAlgn="base" hangingPunct="0">
              <a:spcBef>
                <a:spcPct val="0"/>
              </a:spcBef>
              <a:spcAft>
                <a:spcPct val="0"/>
              </a:spcAft>
              <a:buClrTx/>
              <a:buSzTx/>
              <a:buNone/>
            </a:pPr>
            <a:endParaRPr lang="fr-FR" altLang="zh-CN" sz="1200" dirty="0">
              <a:latin typeface="Corbel" panose="020B0503020204020204" pitchFamily="34" charset="0"/>
            </a:endParaRPr>
          </a:p>
          <a:p>
            <a:pPr marL="0" indent="0" algn="just" eaLnBrk="0" fontAlgn="base" hangingPunct="0">
              <a:spcBef>
                <a:spcPct val="0"/>
              </a:spcBef>
              <a:spcAft>
                <a:spcPct val="0"/>
              </a:spcAft>
              <a:buClrTx/>
              <a:buSzTx/>
              <a:buNone/>
            </a:pPr>
            <a:r>
              <a:rPr lang="fr-FR" altLang="zh-CN" sz="1200" dirty="0">
                <a:solidFill>
                  <a:schemeClr val="tx1"/>
                </a:solidFill>
                <a:latin typeface="Corbel" panose="020B0503020204020204" pitchFamily="34" charset="0"/>
                <a:ea typeface="Arial Unicode MS" pitchFamily="34" charset="-128"/>
                <a:cs typeface="Times New Roman" pitchFamily="18" charset="0"/>
              </a:rPr>
              <a:t>Les enfants fréquentant l’Espace Ados de Porcheville peuvent être photographiés et filmés par l'équipe d'animation au cours des activités qui y sont organisées. Ces photos et vidéos ne sont utilisées que dans le cadre des supports de communication (presse écrite, page Facebook, site internet) internes ou externes mis en place par la Ville de Porcheville. Les photographies ou images filmées des enfants pour lesquels les parents n'auraient pas expressément donné leur autorisation de prise de vue ne seront pas exploitées.</a:t>
            </a:r>
          </a:p>
          <a:p>
            <a:pPr marL="0" indent="0" algn="just"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indent="0" algn="just"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indent="0" algn="just" eaLnBrk="0" fontAlgn="base" hangingPunct="0">
              <a:spcBef>
                <a:spcPct val="0"/>
              </a:spcBef>
              <a:spcAft>
                <a:spcPct val="0"/>
              </a:spcAft>
              <a:buClrTx/>
              <a:buSzTx/>
              <a:buNone/>
            </a:pPr>
            <a:r>
              <a:rPr lang="fr-FR" altLang="zh-CN" sz="1200" dirty="0">
                <a:solidFill>
                  <a:schemeClr val="tx1"/>
                </a:solidFill>
                <a:latin typeface="Corbel" panose="020B0503020204020204" pitchFamily="34" charset="0"/>
                <a:ea typeface="Arial Unicode MS" pitchFamily="34" charset="-128"/>
                <a:cs typeface="Times New Roman" pitchFamily="18" charset="0"/>
              </a:rPr>
              <a:t>Je, soussigné (e), …………………………………………………….. autorise l’utilisation des prises de vues de mon fils/ma fille* réalisées dans le cadre des activités de l’espace Ados de Porcheville .</a:t>
            </a:r>
          </a:p>
          <a:p>
            <a:pPr marL="0" indent="0" algn="just"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indent="0" algn="just"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indent="0" algn="just" eaLnBrk="0" fontAlgn="base" hangingPunct="0">
              <a:spcBef>
                <a:spcPct val="0"/>
              </a:spcBef>
              <a:spcAft>
                <a:spcPct val="0"/>
              </a:spcAft>
              <a:buClrTx/>
              <a:buSzTx/>
              <a:buNone/>
            </a:pPr>
            <a:endParaRPr lang="fr-FR" altLang="zh-CN" sz="1200" dirty="0">
              <a:latin typeface="Corbel" panose="020B0503020204020204" pitchFamily="34" charset="0"/>
              <a:ea typeface="Arial Unicode MS" pitchFamily="34" charset="-128"/>
              <a:cs typeface="Times New Roman" pitchFamily="18" charset="0"/>
            </a:endParaRPr>
          </a:p>
          <a:p>
            <a:pPr marL="0" indent="0" eaLnBrk="0" fontAlgn="base" hangingPunct="0">
              <a:spcBef>
                <a:spcPct val="0"/>
              </a:spcBef>
              <a:spcAft>
                <a:spcPct val="0"/>
              </a:spcAft>
              <a:buClrTx/>
              <a:buSzTx/>
              <a:buNone/>
            </a:pPr>
            <a:r>
              <a:rPr lang="fr-FR" altLang="zh-CN" sz="1200" b="1" dirty="0">
                <a:solidFill>
                  <a:schemeClr val="tx1"/>
                </a:solidFill>
                <a:latin typeface="Corbel" panose="020B0503020204020204" pitchFamily="34" charset="0"/>
                <a:ea typeface="Arial Unicode MS" pitchFamily="34" charset="-128"/>
                <a:cs typeface="Times New Roman" pitchFamily="18" charset="0"/>
              </a:rPr>
              <a:t>Date:				Signature :</a:t>
            </a:r>
          </a:p>
          <a:p>
            <a:pPr marL="0" indent="0" eaLnBrk="0" fontAlgn="base" hangingPunct="0">
              <a:spcBef>
                <a:spcPct val="0"/>
              </a:spcBef>
              <a:spcAft>
                <a:spcPct val="0"/>
              </a:spcAft>
              <a:buClrTx/>
              <a:buSzTx/>
              <a:buNone/>
            </a:pPr>
            <a:endParaRPr lang="fr-FR" altLang="zh-CN" sz="1200" b="1" dirty="0">
              <a:latin typeface="Corbel" panose="020B0503020204020204" pitchFamily="34" charset="0"/>
              <a:ea typeface="Arial Unicode MS" pitchFamily="34" charset="-128"/>
              <a:cs typeface="Times New Roman" pitchFamily="18" charset="0"/>
            </a:endParaRPr>
          </a:p>
          <a:p>
            <a:pPr marL="0" indent="0" eaLnBrk="0" fontAlgn="base" hangingPunct="0">
              <a:spcBef>
                <a:spcPct val="0"/>
              </a:spcBef>
              <a:spcAft>
                <a:spcPct val="0"/>
              </a:spcAft>
              <a:buClrTx/>
              <a:buSzTx/>
              <a:buNone/>
            </a:pPr>
            <a:endParaRPr lang="fr-FR" altLang="zh-CN" sz="1200" b="1" dirty="0">
              <a:latin typeface="Corbel" panose="020B0503020204020204" pitchFamily="34" charset="0"/>
              <a:ea typeface="Arial Unicode MS" pitchFamily="34" charset="-128"/>
              <a:cs typeface="Times New Roman" pitchFamily="18" charset="0"/>
            </a:endParaRPr>
          </a:p>
          <a:p>
            <a:pPr marL="0" indent="0" eaLnBrk="0" fontAlgn="base" hangingPunct="0">
              <a:spcBef>
                <a:spcPct val="0"/>
              </a:spcBef>
              <a:spcAft>
                <a:spcPct val="0"/>
              </a:spcAft>
              <a:buClrTx/>
              <a:buSzTx/>
              <a:buNone/>
            </a:pPr>
            <a:endParaRPr lang="fr-FR" altLang="zh-CN" sz="1200" b="1" dirty="0">
              <a:latin typeface="Corbel" panose="020B0503020204020204" pitchFamily="34" charset="0"/>
              <a:ea typeface="Arial Unicode MS" pitchFamily="34" charset="-128"/>
              <a:cs typeface="Times New Roman" pitchFamily="18" charset="0"/>
            </a:endParaRPr>
          </a:p>
          <a:p>
            <a:pPr marL="0" indent="0" eaLnBrk="0" fontAlgn="base" hangingPunct="0">
              <a:spcBef>
                <a:spcPct val="0"/>
              </a:spcBef>
              <a:spcAft>
                <a:spcPct val="0"/>
              </a:spcAft>
              <a:buClrTx/>
              <a:buSzTx/>
              <a:buNone/>
            </a:pPr>
            <a:endParaRPr lang="fr-FR" altLang="zh-CN" sz="1200" b="1" dirty="0">
              <a:latin typeface="Corbel" panose="020B0503020204020204" pitchFamily="34" charset="0"/>
              <a:ea typeface="Arial Unicode MS" pitchFamily="34" charset="-128"/>
              <a:cs typeface="Times New Roman" pitchFamily="18" charset="0"/>
            </a:endParaRPr>
          </a:p>
          <a:p>
            <a:pPr marL="0" lvl="0" indent="0" eaLnBrk="0" fontAlgn="base" hangingPunct="0">
              <a:spcBef>
                <a:spcPct val="0"/>
              </a:spcBef>
              <a:spcAft>
                <a:spcPct val="0"/>
              </a:spcAft>
              <a:buClrTx/>
              <a:buSzTx/>
              <a:buNone/>
            </a:pPr>
            <a:r>
              <a:rPr lang="fr-FR" altLang="zh-CN" sz="1200" b="1" i="1" dirty="0">
                <a:solidFill>
                  <a:schemeClr val="tx1"/>
                </a:solidFill>
                <a:latin typeface="Corbel" panose="020B0503020204020204" pitchFamily="34" charset="0"/>
                <a:ea typeface="Arial Unicode MS" pitchFamily="34" charset="-128"/>
                <a:cs typeface="Times New Roman" pitchFamily="18" charset="0"/>
              </a:rPr>
              <a:t>* rayer la mention inutile</a:t>
            </a:r>
            <a:r>
              <a:rPr lang="fr-FR" altLang="zh-CN" sz="800" dirty="0">
                <a:latin typeface="Arial" pitchFamily="34" charset="0"/>
              </a:rPr>
              <a:t>	</a:t>
            </a:r>
          </a:p>
          <a:p>
            <a:endParaRPr lang="fr-FR" dirty="0"/>
          </a:p>
        </p:txBody>
      </p:sp>
      <p:sp>
        <p:nvSpPr>
          <p:cNvPr id="6" name="Espace réservé du numéro de diapositive 5"/>
          <p:cNvSpPr>
            <a:spLocks noGrp="1"/>
          </p:cNvSpPr>
          <p:nvPr>
            <p:ph type="sldNum" sz="quarter" idx="12"/>
          </p:nvPr>
        </p:nvSpPr>
        <p:spPr/>
        <p:txBody>
          <a:bodyPr/>
          <a:lstStyle/>
          <a:p>
            <a:fld id="{5D40BF6B-19AB-4BC0-A721-775F63148305}" type="slidenum">
              <a:rPr lang="fr-FR" smtClean="0"/>
              <a:pPr/>
              <a:t>4</a:t>
            </a:fld>
            <a:endParaRPr lang="fr-FR"/>
          </a:p>
        </p:txBody>
      </p:sp>
      <p:sp>
        <p:nvSpPr>
          <p:cNvPr id="8" name="Rectangle 7"/>
          <p:cNvSpPr/>
          <p:nvPr/>
        </p:nvSpPr>
        <p:spPr>
          <a:xfrm>
            <a:off x="332656" y="8748464"/>
            <a:ext cx="6120680" cy="215444"/>
          </a:xfrm>
          <a:prstGeom prst="rect">
            <a:avLst/>
          </a:prstGeom>
        </p:spPr>
        <p:txBody>
          <a:bodyPr wrap="square">
            <a:spAutoFit/>
          </a:bodyPr>
          <a:lstStyle/>
          <a:p>
            <a:r>
              <a:rPr lang="fr-FR" sz="800" i="1" dirty="0"/>
              <a:t>La conservation de ces informations sont en accord avec la législation de la déclaration CNIL simplifiée N°27 de la loi du 6 janvier 1978.</a:t>
            </a:r>
          </a:p>
        </p:txBody>
      </p:sp>
      <p:sp>
        <p:nvSpPr>
          <p:cNvPr id="7" name="ZoneTexte 6"/>
          <p:cNvSpPr txBox="1"/>
          <p:nvPr/>
        </p:nvSpPr>
        <p:spPr>
          <a:xfrm rot="21232356">
            <a:off x="157846" y="65335"/>
            <a:ext cx="1778748" cy="861774"/>
          </a:xfrm>
          <a:prstGeom prst="rect">
            <a:avLst/>
          </a:prstGeom>
          <a:noFill/>
        </p:spPr>
        <p:txBody>
          <a:bodyPr wrap="square" rtlCol="0">
            <a:spAutoFit/>
          </a:bodyPr>
          <a:lstStyle/>
          <a:p>
            <a:pPr algn="ctr"/>
            <a:r>
              <a:rPr lang="fr-FR" b="1" i="1" dirty="0">
                <a:solidFill>
                  <a:srgbClr val="006666"/>
                </a:solidFill>
                <a:latin typeface="Corbel" panose="020B0503020204020204" pitchFamily="34" charset="0"/>
              </a:rPr>
              <a:t>ESPACE ADOS 2025-2026</a:t>
            </a:r>
          </a:p>
          <a:p>
            <a:pPr algn="ctr"/>
            <a:endParaRPr lang="fr-FR" sz="1400" b="1" i="1" dirty="0">
              <a:solidFill>
                <a:srgbClr val="006666"/>
              </a:solidFill>
              <a:latin typeface="Corbel" panose="020B0503020204020204" pitchFamily="34" charset="0"/>
            </a:endParaRPr>
          </a:p>
        </p:txBody>
      </p:sp>
      <p:sp>
        <p:nvSpPr>
          <p:cNvPr id="3" name="Titre 2"/>
          <p:cNvSpPr>
            <a:spLocks noGrp="1"/>
          </p:cNvSpPr>
          <p:nvPr>
            <p:ph type="title"/>
          </p:nvPr>
        </p:nvSpPr>
        <p:spPr>
          <a:xfrm>
            <a:off x="342900" y="755576"/>
            <a:ext cx="6172200" cy="1162000"/>
          </a:xfrm>
        </p:spPr>
        <p:txBody>
          <a:bodyPr/>
          <a:lstStyle/>
          <a:p>
            <a:pPr>
              <a:lnSpc>
                <a:spcPct val="100000"/>
              </a:lnSpc>
            </a:pPr>
            <a:r>
              <a:rPr lang="fr-FR" sz="3500" b="1" dirty="0">
                <a:solidFill>
                  <a:srgbClr val="006666"/>
                </a:solidFill>
                <a:latin typeface="Corbel" panose="020B0503020204020204" pitchFamily="34" charset="0"/>
              </a:rPr>
              <a:t>AUTORISATION</a:t>
            </a:r>
            <a:br>
              <a:rPr lang="fr-FR" sz="3500" b="1" dirty="0">
                <a:solidFill>
                  <a:srgbClr val="006666"/>
                </a:solidFill>
                <a:latin typeface="Corbel" panose="020B0503020204020204" pitchFamily="34" charset="0"/>
              </a:rPr>
            </a:br>
            <a:r>
              <a:rPr lang="fr-FR" sz="3500" b="1" dirty="0">
                <a:solidFill>
                  <a:srgbClr val="006666"/>
                </a:solidFill>
                <a:latin typeface="Corbel" panose="020B0503020204020204" pitchFamily="34" charset="0"/>
              </a:rPr>
              <a:t>de prise de vue</a:t>
            </a:r>
            <a:endParaRPr lang="fr-FR" sz="3500" dirty="0"/>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77122" y="-102155"/>
            <a:ext cx="1196752" cy="119675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écutif">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écutif">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écutif">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11673</TotalTime>
  <Words>751</Words>
  <Application>Microsoft Office PowerPoint</Application>
  <PresentationFormat>Affichage à l'écran (4:3)</PresentationFormat>
  <Paragraphs>116</Paragraphs>
  <Slides>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4</vt:i4>
      </vt:variant>
    </vt:vector>
  </HeadingPairs>
  <TitlesOfParts>
    <vt:vector size="12" baseType="lpstr">
      <vt:lpstr>Arial</vt:lpstr>
      <vt:lpstr>Calibri</vt:lpstr>
      <vt:lpstr>Century Gothic</vt:lpstr>
      <vt:lpstr>Corbel</vt:lpstr>
      <vt:lpstr>Courier New</vt:lpstr>
      <vt:lpstr>Gill Sans MT</vt:lpstr>
      <vt:lpstr>Palatino Linotype</vt:lpstr>
      <vt:lpstr>Exécutif</vt:lpstr>
      <vt:lpstr>DOSSIER D’INSCRIPTION </vt:lpstr>
      <vt:lpstr>COMMENT ÇA MARCHE ?</vt:lpstr>
      <vt:lpstr>FICHE de RENSEIGNEMENTS </vt:lpstr>
      <vt:lpstr>AUTORISATION de prise de vue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Vanessa ANGER</dc:creator>
  <cp:lastModifiedBy>Sabrina BESLARD</cp:lastModifiedBy>
  <cp:revision>929</cp:revision>
  <dcterms:created xsi:type="dcterms:W3CDTF">2011-05-12T13:46:51Z</dcterms:created>
  <dcterms:modified xsi:type="dcterms:W3CDTF">2025-08-05T14:10:18Z</dcterms:modified>
</cp:coreProperties>
</file>